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6"/>
    <p:sldId id="257" r:id="rId37"/>
    <p:sldId id="258" r:id="rId38"/>
    <p:sldId id="259" r:id="rId39"/>
    <p:sldId id="260" r:id="rId40"/>
    <p:sldId id="261" r:id="rId41"/>
    <p:sldId id="262" r:id="rId42"/>
    <p:sldId id="263" r:id="rId43"/>
    <p:sldId id="264" r:id="rId44"/>
    <p:sldId id="265" r:id="rId45"/>
    <p:sldId id="266" r:id="rId46"/>
    <p:sldId id="267" r:id="rId47"/>
    <p:sldId id="268" r:id="rId48"/>
    <p:sldId id="269" r:id="rId49"/>
    <p:sldId id="270" r:id="rId5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Open Sauce" charset="1" panose="00000500000000000000"/>
      <p:regular r:id="rId16"/>
    </p:embeddedFont>
    <p:embeddedFont>
      <p:font typeface="Open Sauce Bold" charset="1" panose="00000800000000000000"/>
      <p:regular r:id="rId17"/>
    </p:embeddedFont>
    <p:embeddedFont>
      <p:font typeface="Open Sauce Italics" charset="1" panose="00000500000000000000"/>
      <p:regular r:id="rId18"/>
    </p:embeddedFont>
    <p:embeddedFont>
      <p:font typeface="Open Sauce Bold Italics" charset="1" panose="00000800000000000000"/>
      <p:regular r:id="rId19"/>
    </p:embeddedFont>
    <p:embeddedFont>
      <p:font typeface="Open Sauce Light" charset="1" panose="00000400000000000000"/>
      <p:regular r:id="rId20"/>
    </p:embeddedFont>
    <p:embeddedFont>
      <p:font typeface="Open Sauce Light Italics" charset="1" panose="00000400000000000000"/>
      <p:regular r:id="rId21"/>
    </p:embeddedFont>
    <p:embeddedFont>
      <p:font typeface="Open Sauce Medium" charset="1" panose="00000600000000000000"/>
      <p:regular r:id="rId22"/>
    </p:embeddedFont>
    <p:embeddedFont>
      <p:font typeface="Open Sauce Medium Italics" charset="1" panose="00000600000000000000"/>
      <p:regular r:id="rId23"/>
    </p:embeddedFont>
    <p:embeddedFont>
      <p:font typeface="Open Sauce Semi-Bold" charset="1" panose="00000700000000000000"/>
      <p:regular r:id="rId24"/>
    </p:embeddedFont>
    <p:embeddedFont>
      <p:font typeface="Open Sauce Semi-Bold Italics" charset="1" panose="00000700000000000000"/>
      <p:regular r:id="rId25"/>
    </p:embeddedFont>
    <p:embeddedFont>
      <p:font typeface="Open Sauce Heavy" charset="1" panose="00000A00000000000000"/>
      <p:regular r:id="rId26"/>
    </p:embeddedFont>
    <p:embeddedFont>
      <p:font typeface="Open Sauce Heavy Italics" charset="1" panose="00000A00000000000000"/>
      <p:regular r:id="rId27"/>
    </p:embeddedFont>
    <p:embeddedFont>
      <p:font typeface="Open Sans" charset="1" panose="020B0606030504020204"/>
      <p:regular r:id="rId28"/>
    </p:embeddedFont>
    <p:embeddedFont>
      <p:font typeface="Open Sans Bold" charset="1" panose="020B0806030504020204"/>
      <p:regular r:id="rId29"/>
    </p:embeddedFont>
    <p:embeddedFont>
      <p:font typeface="Open Sans Italics" charset="1" panose="020B0606030504020204"/>
      <p:regular r:id="rId30"/>
    </p:embeddedFont>
    <p:embeddedFont>
      <p:font typeface="Open Sans Bold Italics" charset="1" panose="020B0806030504020204"/>
      <p:regular r:id="rId31"/>
    </p:embeddedFont>
    <p:embeddedFont>
      <p:font typeface="Open Sans Light" charset="1" panose="020B0306030504020204"/>
      <p:regular r:id="rId32"/>
    </p:embeddedFont>
    <p:embeddedFont>
      <p:font typeface="Open Sans Light Italics" charset="1" panose="020B0306030504020204"/>
      <p:regular r:id="rId33"/>
    </p:embeddedFont>
    <p:embeddedFont>
      <p:font typeface="Open Sans Ultra-Bold" charset="1" panose="00000000000000000000"/>
      <p:regular r:id="rId34"/>
    </p:embeddedFont>
    <p:embeddedFont>
      <p:font typeface="Open Sans Ultra-Bold Italics" charset="1" panose="0000000000000000000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slides/slide1.xml" Type="http://schemas.openxmlformats.org/officeDocument/2006/relationships/slide"/><Relationship Id="rId37" Target="slides/slide2.xml" Type="http://schemas.openxmlformats.org/officeDocument/2006/relationships/slide"/><Relationship Id="rId38" Target="slides/slide3.xml" Type="http://schemas.openxmlformats.org/officeDocument/2006/relationships/slide"/><Relationship Id="rId39" Target="slides/slide4.xml" Type="http://schemas.openxmlformats.org/officeDocument/2006/relationships/slide"/><Relationship Id="rId4" Target="theme/theme1.xml" Type="http://schemas.openxmlformats.org/officeDocument/2006/relationships/theme"/><Relationship Id="rId40" Target="slides/slide5.xml" Type="http://schemas.openxmlformats.org/officeDocument/2006/relationships/slide"/><Relationship Id="rId41" Target="slides/slide6.xml" Type="http://schemas.openxmlformats.org/officeDocument/2006/relationships/slide"/><Relationship Id="rId42" Target="slides/slide7.xml" Type="http://schemas.openxmlformats.org/officeDocument/2006/relationships/slide"/><Relationship Id="rId43" Target="slides/slide8.xml" Type="http://schemas.openxmlformats.org/officeDocument/2006/relationships/slide"/><Relationship Id="rId44" Target="slides/slide9.xml" Type="http://schemas.openxmlformats.org/officeDocument/2006/relationships/slide"/><Relationship Id="rId45" Target="slides/slide10.xml" Type="http://schemas.openxmlformats.org/officeDocument/2006/relationships/slide"/><Relationship Id="rId46" Target="slides/slide11.xml" Type="http://schemas.openxmlformats.org/officeDocument/2006/relationships/slide"/><Relationship Id="rId47" Target="slides/slide12.xml" Type="http://schemas.openxmlformats.org/officeDocument/2006/relationships/slide"/><Relationship Id="rId48" Target="slides/slide13.xml" Type="http://schemas.openxmlformats.org/officeDocument/2006/relationships/slide"/><Relationship Id="rId49" Target="slides/slide14.xml" Type="http://schemas.openxmlformats.org/officeDocument/2006/relationships/slide"/><Relationship Id="rId5" Target="tableStyles.xml" Type="http://schemas.openxmlformats.org/officeDocument/2006/relationships/tableStyles"/><Relationship Id="rId50" Target="slides/slide15.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https://docs.google.com/spreadsheets/d/1DUF2isFWsqVSYhbaACYtbgcLi_YjDqpE3GLQIVgkKQg/edit#gid=69851113" TargetMode="External" Type="http://schemas.openxmlformats.org/officeDocument/2006/relationships/hyperlink"/><Relationship Id="rId3" Target="https://docs.google.com/spreadsheets/d/1DUF2isFWsqVSYhbaACYtbgcLi_YjDqpE3GLQIVgkKQg/edit#gid=69851113" TargetMode="External" Type="http://schemas.openxmlformats.org/officeDocument/2006/relationships/hyperlink"/><Relationship Id="rId4" Target="https://docs.google.com/spreadsheets/d/1DUF2isFWsqVSYhbaACYtbgcLi_YjDqpE3GLQIVgkKQg/edit#gid=69851113" TargetMode="External" Type="http://schemas.openxmlformats.org/officeDocument/2006/relationships/hyperlink"/></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https://docs.google.com/spreadsheets/d/1DUF2isFWsqVSYhbaACYtbgcLi_YjDqpE3GLQIVgkKQg/edit#gid=69851113" TargetMode="External" Type="http://schemas.openxmlformats.org/officeDocument/2006/relationships/hyperlink"/><Relationship Id="rId3" Target="https://docs.google.com/spreadsheets/d/1DUF2isFWsqVSYhbaACYtbgcLi_YjDqpE3GLQIVgkKQg/edit#gid=69851113" TargetMode="External" Type="http://schemas.openxmlformats.org/officeDocument/2006/relationships/hyperlink"/><Relationship Id="rId4" Target="https://docs.google.com/spreadsheets/d/1DUF2isFWsqVSYhbaACYtbgcLi_YjDqpE3GLQIVgkKQg/edit#gid=69851113" TargetMode="External" Type="http://schemas.openxmlformats.org/officeDocument/2006/relationships/hyperlink"/><Relationship Id="rId5" Target="https://docs.google.com/spreadsheets/d/1DUF2isFWsqVSYhbaACYtbgcLi_YjDqpE3GLQIVgkKQg/edit#gid=69851113" TargetMode="External" Type="http://schemas.openxmlformats.org/officeDocument/2006/relationships/hyperlink"/></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https://docs.google.com/spreadsheets/d/1DUF2isFWsqVSYhbaACYtbgcLi_YjDqpE3GLQIVgkKQg/edit#gid=69851113" TargetMode="External" Type="http://schemas.openxmlformats.org/officeDocument/2006/relationships/hyperlink"/><Relationship Id="rId3" Target="https://docs.google.com/spreadsheets/d/1DUF2isFWsqVSYhbaACYtbgcLi_YjDqpE3GLQIVgkKQg/edit#gid=69851113" TargetMode="External" Type="http://schemas.openxmlformats.org/officeDocument/2006/relationships/hyperlink"/></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5265658" y="8108956"/>
            <a:ext cx="3228634" cy="2338494"/>
          </a:xfrm>
          <a:prstGeom prst="rect">
            <a:avLst/>
          </a:prstGeom>
          <a:solidFill>
            <a:srgbClr val="1A548F"/>
          </a:solidFill>
        </p:spPr>
      </p:sp>
      <p:grpSp>
        <p:nvGrpSpPr>
          <p:cNvPr name="Group 3" id="3"/>
          <p:cNvGrpSpPr/>
          <p:nvPr/>
        </p:nvGrpSpPr>
        <p:grpSpPr>
          <a:xfrm rot="0">
            <a:off x="16289463" y="9194502"/>
            <a:ext cx="974732" cy="190323"/>
            <a:chOff x="0" y="0"/>
            <a:chExt cx="2198440" cy="429260"/>
          </a:xfrm>
        </p:grpSpPr>
        <p:sp>
          <p:nvSpPr>
            <p:cNvPr name="Freeform 4" id="4"/>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sp>
        <p:nvSpPr>
          <p:cNvPr name="TextBox 5" id="5"/>
          <p:cNvSpPr txBox="true"/>
          <p:nvPr/>
        </p:nvSpPr>
        <p:spPr>
          <a:xfrm rot="0">
            <a:off x="1028700" y="8963025"/>
            <a:ext cx="11204987" cy="523875"/>
          </a:xfrm>
          <a:prstGeom prst="rect">
            <a:avLst/>
          </a:prstGeom>
        </p:spPr>
        <p:txBody>
          <a:bodyPr anchor="t" rtlCol="false" tIns="0" lIns="0" bIns="0" rIns="0">
            <a:spAutoFit/>
          </a:bodyPr>
          <a:lstStyle/>
          <a:p>
            <a:pPr algn="l">
              <a:lnSpc>
                <a:spcPts val="4200"/>
              </a:lnSpc>
            </a:pPr>
            <a:r>
              <a:rPr lang="en-US" sz="3000">
                <a:solidFill>
                  <a:srgbClr val="000000"/>
                </a:solidFill>
                <a:latin typeface="Open Sauce"/>
              </a:rPr>
              <a:t>Staying ahead of road accidents </a:t>
            </a:r>
          </a:p>
        </p:txBody>
      </p:sp>
      <p:sp>
        <p:nvSpPr>
          <p:cNvPr name="Freeform 6" id="6"/>
          <p:cNvSpPr/>
          <p:nvPr/>
        </p:nvSpPr>
        <p:spPr>
          <a:xfrm flipH="false" flipV="false" rot="0">
            <a:off x="0" y="0"/>
            <a:ext cx="18288000" cy="8292326"/>
          </a:xfrm>
          <a:custGeom>
            <a:avLst/>
            <a:gdLst/>
            <a:ahLst/>
            <a:cxnLst/>
            <a:rect r="r" b="b" t="t" l="l"/>
            <a:pathLst>
              <a:path h="8292326" w="18288000">
                <a:moveTo>
                  <a:pt x="0" y="0"/>
                </a:moveTo>
                <a:lnTo>
                  <a:pt x="18288000" y="0"/>
                </a:lnTo>
                <a:lnTo>
                  <a:pt x="18288000" y="8292326"/>
                </a:lnTo>
                <a:lnTo>
                  <a:pt x="0" y="8292326"/>
                </a:lnTo>
                <a:lnTo>
                  <a:pt x="0" y="0"/>
                </a:lnTo>
                <a:close/>
              </a:path>
            </a:pathLst>
          </a:custGeom>
          <a:blipFill>
            <a:blip r:embed="rId2"/>
            <a:stretch>
              <a:fillRect l="-381" t="-65571" r="-12195" b="0"/>
            </a:stretch>
          </a:blipFill>
        </p:spPr>
      </p:sp>
      <p:sp>
        <p:nvSpPr>
          <p:cNvPr name="TextBox 7" id="7"/>
          <p:cNvSpPr txBox="true"/>
          <p:nvPr/>
        </p:nvSpPr>
        <p:spPr>
          <a:xfrm rot="0">
            <a:off x="1028700" y="1733550"/>
            <a:ext cx="16539451" cy="7524750"/>
          </a:xfrm>
          <a:prstGeom prst="rect">
            <a:avLst/>
          </a:prstGeom>
        </p:spPr>
        <p:txBody>
          <a:bodyPr anchor="t" rtlCol="false" tIns="0" lIns="0" bIns="0" rIns="0">
            <a:spAutoFit/>
          </a:bodyPr>
          <a:lstStyle/>
          <a:p>
            <a:pPr algn="l">
              <a:lnSpc>
                <a:spcPts val="11880"/>
              </a:lnSpc>
            </a:pPr>
            <a:r>
              <a:rPr lang="en-US" sz="9900">
                <a:solidFill>
                  <a:srgbClr val="FFFFFF"/>
                </a:solidFill>
                <a:latin typeface="Open Sauce Light"/>
              </a:rPr>
              <a:t>Deciphering Road Accidents: Predictive Analytics for Road Accident Severity</a:t>
            </a:r>
          </a:p>
          <a:p>
            <a:pPr algn="l">
              <a:lnSpc>
                <a:spcPts val="11880"/>
              </a:lnSpc>
            </a:pPr>
          </a:p>
        </p:txBody>
      </p:sp>
      <p:sp>
        <p:nvSpPr>
          <p:cNvPr name="TextBox 8" id="8"/>
          <p:cNvSpPr txBox="true"/>
          <p:nvPr/>
        </p:nvSpPr>
        <p:spPr>
          <a:xfrm rot="0">
            <a:off x="1028700" y="1078740"/>
            <a:ext cx="4833805" cy="365760"/>
          </a:xfrm>
          <a:prstGeom prst="rect">
            <a:avLst/>
          </a:prstGeom>
        </p:spPr>
        <p:txBody>
          <a:bodyPr anchor="t" rtlCol="false" tIns="0" lIns="0" bIns="0" rIns="0">
            <a:spAutoFit/>
          </a:bodyPr>
          <a:lstStyle/>
          <a:p>
            <a:pPr algn="l">
              <a:lnSpc>
                <a:spcPts val="2940"/>
              </a:lnSpc>
            </a:pPr>
            <a:r>
              <a:rPr lang="en-US" sz="2100" spc="105">
                <a:solidFill>
                  <a:srgbClr val="FFFFFF"/>
                </a:solidFill>
                <a:latin typeface="Open Sauce"/>
              </a:rPr>
              <a:t>GROUP 13</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93247" y="-169582"/>
            <a:ext cx="4085528" cy="10596688"/>
            <a:chOff x="0" y="0"/>
            <a:chExt cx="5447371" cy="14128917"/>
          </a:xfrm>
        </p:grpSpPr>
        <p:pic>
          <p:nvPicPr>
            <p:cNvPr name="Picture 3" id="3"/>
            <p:cNvPicPr>
              <a:picLocks noChangeAspect="true"/>
            </p:cNvPicPr>
            <p:nvPr/>
          </p:nvPicPr>
          <p:blipFill>
            <a:blip r:embed="rId2"/>
            <a:srcRect l="33465" t="0" r="40831" b="0"/>
            <a:stretch>
              <a:fillRect/>
            </a:stretch>
          </p:blipFill>
          <p:spPr>
            <a:xfrm flipH="false" flipV="false">
              <a:off x="0" y="0"/>
              <a:ext cx="5447371" cy="14128917"/>
            </a:xfrm>
            <a:prstGeom prst="rect">
              <a:avLst/>
            </a:prstGeom>
          </p:spPr>
        </p:pic>
      </p:grpSp>
      <p:sp>
        <p:nvSpPr>
          <p:cNvPr name="TextBox 4" id="4"/>
          <p:cNvSpPr txBox="true"/>
          <p:nvPr/>
        </p:nvSpPr>
        <p:spPr>
          <a:xfrm rot="0">
            <a:off x="4802200" y="171450"/>
            <a:ext cx="12457100" cy="1704975"/>
          </a:xfrm>
          <a:prstGeom prst="rect">
            <a:avLst/>
          </a:prstGeom>
        </p:spPr>
        <p:txBody>
          <a:bodyPr anchor="t" rtlCol="false" tIns="0" lIns="0" bIns="0" rIns="0">
            <a:spAutoFit/>
          </a:bodyPr>
          <a:lstStyle/>
          <a:p>
            <a:pPr algn="ctr">
              <a:lnSpc>
                <a:spcPts val="6720"/>
              </a:lnSpc>
            </a:pPr>
            <a:r>
              <a:rPr lang="en-US" sz="5600">
                <a:solidFill>
                  <a:srgbClr val="000000"/>
                </a:solidFill>
                <a:latin typeface="Open Sauce"/>
              </a:rPr>
              <a:t>Most important features that determine road accident severity</a:t>
            </a:r>
          </a:p>
        </p:txBody>
      </p:sp>
      <p:sp>
        <p:nvSpPr>
          <p:cNvPr name="TextBox 5" id="5"/>
          <p:cNvSpPr txBox="true"/>
          <p:nvPr/>
        </p:nvSpPr>
        <p:spPr>
          <a:xfrm rot="0">
            <a:off x="5157604" y="2005961"/>
            <a:ext cx="12457100" cy="7949565"/>
          </a:xfrm>
          <a:prstGeom prst="rect">
            <a:avLst/>
          </a:prstGeom>
        </p:spPr>
        <p:txBody>
          <a:bodyPr anchor="t" rtlCol="false" tIns="0" lIns="0" bIns="0" rIns="0">
            <a:spAutoFit/>
          </a:bodyPr>
          <a:lstStyle/>
          <a:p>
            <a:pPr algn="l" marL="647700" indent="-323850" lvl="1">
              <a:lnSpc>
                <a:spcPts val="5280"/>
              </a:lnSpc>
              <a:buAutoNum type="arabicPeriod" startAt="1"/>
            </a:pPr>
            <a:r>
              <a:rPr lang="en-US" sz="3000">
                <a:solidFill>
                  <a:srgbClr val="000000"/>
                </a:solidFill>
                <a:latin typeface="Open Sauce"/>
              </a:rPr>
              <a:t>Street Light - Whether streetlights are on, off, or unavailable</a:t>
            </a:r>
          </a:p>
          <a:p>
            <a:pPr algn="l" marL="647700" indent="-323850" lvl="1">
              <a:lnSpc>
                <a:spcPts val="5280"/>
              </a:lnSpc>
              <a:buAutoNum type="arabicPeriod" startAt="1"/>
            </a:pPr>
            <a:r>
              <a:rPr lang="en-US" sz="3000">
                <a:solidFill>
                  <a:srgbClr val="000000"/>
                </a:solidFill>
                <a:latin typeface="Open Sauce"/>
              </a:rPr>
              <a:t>Pedestrian - Whether pedestrians are involved</a:t>
            </a:r>
          </a:p>
          <a:p>
            <a:pPr algn="l" marL="647700" indent="-323850" lvl="1">
              <a:lnSpc>
                <a:spcPts val="5280"/>
              </a:lnSpc>
              <a:buAutoNum type="arabicPeriod" startAt="1"/>
            </a:pPr>
            <a:r>
              <a:rPr lang="en-US" sz="3000">
                <a:solidFill>
                  <a:srgbClr val="000000"/>
                </a:solidFill>
                <a:latin typeface="Open Sauce"/>
              </a:rPr>
              <a:t>Speed Limit - The speed limit on the road</a:t>
            </a:r>
          </a:p>
          <a:p>
            <a:pPr algn="l" marL="647700" indent="-323850" lvl="1">
              <a:lnSpc>
                <a:spcPts val="5280"/>
              </a:lnSpc>
              <a:buAutoNum type="arabicPeriod" startAt="1"/>
            </a:pPr>
            <a:r>
              <a:rPr lang="en-US" sz="3000">
                <a:solidFill>
                  <a:srgbClr val="000000"/>
                </a:solidFill>
                <a:latin typeface="Open Sauce"/>
              </a:rPr>
              <a:t>Vehicles involved - The type of vehicles involved</a:t>
            </a:r>
          </a:p>
          <a:p>
            <a:pPr algn="l" marL="647700" indent="-323850" lvl="1">
              <a:lnSpc>
                <a:spcPts val="5280"/>
              </a:lnSpc>
              <a:buAutoNum type="arabicPeriod" startAt="1"/>
            </a:pPr>
            <a:r>
              <a:rPr lang="en-US" sz="3000">
                <a:solidFill>
                  <a:srgbClr val="000000"/>
                </a:solidFill>
                <a:latin typeface="Open Sauce"/>
              </a:rPr>
              <a:t>Light - Whether it is dark, bright, twilight or overcast</a:t>
            </a:r>
          </a:p>
          <a:p>
            <a:pPr algn="l" marL="647700" indent="-323850" lvl="1">
              <a:lnSpc>
                <a:spcPts val="5280"/>
              </a:lnSpc>
              <a:buAutoNum type="arabicPeriod" startAt="1"/>
            </a:pPr>
            <a:r>
              <a:rPr lang="en-US" sz="3000">
                <a:solidFill>
                  <a:srgbClr val="000000"/>
                </a:solidFill>
                <a:latin typeface="Open Sauce"/>
              </a:rPr>
              <a:t>Holiday - The holiday celebrated on a specific day</a:t>
            </a:r>
          </a:p>
          <a:p>
            <a:pPr algn="l" marL="647700" indent="-323850" lvl="1">
              <a:lnSpc>
                <a:spcPts val="5280"/>
              </a:lnSpc>
              <a:buAutoNum type="arabicPeriod" startAt="1"/>
            </a:pPr>
            <a:r>
              <a:rPr lang="en-US" sz="3000">
                <a:solidFill>
                  <a:srgbClr val="000000"/>
                </a:solidFill>
                <a:latin typeface="Open Sauce"/>
              </a:rPr>
              <a:t>Flat/Hill - Whether the road is flat or hilly</a:t>
            </a:r>
          </a:p>
          <a:p>
            <a:pPr algn="l" marL="647700" indent="-323850" lvl="1">
              <a:lnSpc>
                <a:spcPts val="5280"/>
              </a:lnSpc>
              <a:buAutoNum type="arabicPeriod" startAt="1"/>
            </a:pPr>
            <a:r>
              <a:rPr lang="en-US" sz="3000">
                <a:solidFill>
                  <a:srgbClr val="000000"/>
                </a:solidFill>
                <a:latin typeface="Open Sauce"/>
              </a:rPr>
              <a:t>obstacles hit - Number of obstacles on the road</a:t>
            </a:r>
          </a:p>
          <a:p>
            <a:pPr algn="l" marL="647700" indent="-323850" lvl="1">
              <a:lnSpc>
                <a:spcPts val="5280"/>
              </a:lnSpc>
              <a:buAutoNum type="arabicPeriod" startAt="1"/>
            </a:pPr>
            <a:r>
              <a:rPr lang="en-US" sz="3000">
                <a:solidFill>
                  <a:srgbClr val="000000"/>
                </a:solidFill>
                <a:latin typeface="Open Sauce"/>
              </a:rPr>
              <a:t>weather - The weather conditions</a:t>
            </a:r>
          </a:p>
          <a:p>
            <a:pPr algn="l" marL="647700" indent="-323850" lvl="1">
              <a:lnSpc>
                <a:spcPts val="5280"/>
              </a:lnSpc>
              <a:buAutoNum type="arabicPeriod" startAt="1"/>
            </a:pPr>
            <a:r>
              <a:rPr lang="en-US" sz="3000">
                <a:solidFill>
                  <a:srgbClr val="000000"/>
                </a:solidFill>
                <a:latin typeface="Open Sauce"/>
              </a:rPr>
              <a:t>Road surface - Whether the road is sealed or unsealed</a:t>
            </a:r>
          </a:p>
          <a:p>
            <a:pPr algn="l" marL="647700" indent="-323850" lvl="1">
              <a:lnSpc>
                <a:spcPts val="5280"/>
              </a:lnSpc>
              <a:buAutoNum type="arabicPeriod" startAt="1"/>
            </a:pPr>
            <a:r>
              <a:rPr lang="en-US" sz="3000">
                <a:solidFill>
                  <a:srgbClr val="000000"/>
                </a:solidFill>
                <a:latin typeface="Open Sauce"/>
              </a:rPr>
              <a:t>Injury count - The number of injured people and</a:t>
            </a:r>
          </a:p>
          <a:p>
            <a:pPr algn="l">
              <a:lnSpc>
                <a:spcPts val="5280"/>
              </a:lnSpc>
            </a:pPr>
            <a:r>
              <a:rPr lang="en-US" sz="3000">
                <a:solidFill>
                  <a:srgbClr val="000000"/>
                </a:solidFill>
                <a:latin typeface="Open Sauce"/>
              </a:rPr>
              <a:t>                             the severity</a:t>
            </a:r>
          </a:p>
        </p:txBody>
      </p:sp>
      <p:sp>
        <p:nvSpPr>
          <p:cNvPr name="AutoShape 6" id="6"/>
          <p:cNvSpPr/>
          <p:nvPr/>
        </p:nvSpPr>
        <p:spPr>
          <a:xfrm>
            <a:off x="5655597" y="1876425"/>
            <a:ext cx="10925920" cy="0"/>
          </a:xfrm>
          <a:prstGeom prst="line">
            <a:avLst/>
          </a:prstGeom>
          <a:ln cap="flat" w="38100">
            <a:solidFill>
              <a:srgbClr val="000000"/>
            </a:solidFill>
            <a:prstDash val="solid"/>
            <a:headEnd type="none" len="sm" w="sm"/>
            <a:tailEnd type="none" len="sm" w="sm"/>
          </a:ln>
        </p:spPr>
      </p:sp>
      <p:grpSp>
        <p:nvGrpSpPr>
          <p:cNvPr name="Group 7" id="7"/>
          <p:cNvGrpSpPr/>
          <p:nvPr/>
        </p:nvGrpSpPr>
        <p:grpSpPr>
          <a:xfrm rot="0">
            <a:off x="16083171" y="8492135"/>
            <a:ext cx="2204829" cy="1794865"/>
            <a:chOff x="0" y="0"/>
            <a:chExt cx="2939772" cy="2393154"/>
          </a:xfrm>
        </p:grpSpPr>
        <p:sp>
          <p:nvSpPr>
            <p:cNvPr name="AutoShape 8" id="8"/>
            <p:cNvSpPr/>
            <p:nvPr/>
          </p:nvSpPr>
          <p:spPr>
            <a:xfrm rot="0">
              <a:off x="0" y="0"/>
              <a:ext cx="2939772" cy="2393154"/>
            </a:xfrm>
            <a:prstGeom prst="rect">
              <a:avLst/>
            </a:prstGeom>
            <a:solidFill>
              <a:srgbClr val="1A548F"/>
            </a:solidFill>
          </p:spPr>
        </p:sp>
        <p:grpSp>
          <p:nvGrpSpPr>
            <p:cNvPr name="Group 9" id="9"/>
            <p:cNvGrpSpPr/>
            <p:nvPr/>
          </p:nvGrpSpPr>
          <p:grpSpPr>
            <a:xfrm rot="0">
              <a:off x="820065" y="1021554"/>
              <a:ext cx="1299642" cy="253764"/>
              <a:chOff x="0" y="0"/>
              <a:chExt cx="2198440" cy="429260"/>
            </a:xfrm>
          </p:grpSpPr>
          <p:sp>
            <p:nvSpPr>
              <p:cNvPr name="Freeform 10" id="10"/>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93247" y="-169582"/>
            <a:ext cx="4085528" cy="10596688"/>
            <a:chOff x="0" y="0"/>
            <a:chExt cx="5447371" cy="14128917"/>
          </a:xfrm>
        </p:grpSpPr>
        <p:pic>
          <p:nvPicPr>
            <p:cNvPr name="Picture 3" id="3"/>
            <p:cNvPicPr>
              <a:picLocks noChangeAspect="true"/>
            </p:cNvPicPr>
            <p:nvPr/>
          </p:nvPicPr>
          <p:blipFill>
            <a:blip r:embed="rId2"/>
            <a:srcRect l="33465" t="0" r="40831" b="0"/>
            <a:stretch>
              <a:fillRect/>
            </a:stretch>
          </p:blipFill>
          <p:spPr>
            <a:xfrm flipH="false" flipV="false">
              <a:off x="0" y="0"/>
              <a:ext cx="5447371" cy="14128917"/>
            </a:xfrm>
            <a:prstGeom prst="rect">
              <a:avLst/>
            </a:prstGeom>
          </p:spPr>
        </p:pic>
      </p:grpSp>
      <p:sp>
        <p:nvSpPr>
          <p:cNvPr name="Freeform 4" id="4"/>
          <p:cNvSpPr/>
          <p:nvPr/>
        </p:nvSpPr>
        <p:spPr>
          <a:xfrm flipH="false" flipV="false" rot="0">
            <a:off x="4967104" y="1673618"/>
            <a:ext cx="11739238" cy="6670282"/>
          </a:xfrm>
          <a:custGeom>
            <a:avLst/>
            <a:gdLst/>
            <a:ahLst/>
            <a:cxnLst/>
            <a:rect r="r" b="b" t="t" l="l"/>
            <a:pathLst>
              <a:path h="6670282" w="11739238">
                <a:moveTo>
                  <a:pt x="0" y="0"/>
                </a:moveTo>
                <a:lnTo>
                  <a:pt x="11739238" y="0"/>
                </a:lnTo>
                <a:lnTo>
                  <a:pt x="11739238" y="6670282"/>
                </a:lnTo>
                <a:lnTo>
                  <a:pt x="0" y="6670282"/>
                </a:lnTo>
                <a:lnTo>
                  <a:pt x="0" y="0"/>
                </a:lnTo>
                <a:close/>
              </a:path>
            </a:pathLst>
          </a:custGeom>
          <a:blipFill>
            <a:blip r:embed="rId3"/>
            <a:stretch>
              <a:fillRect l="-2873" t="-6848" r="0" b="0"/>
            </a:stretch>
          </a:blipFill>
        </p:spPr>
      </p:sp>
      <p:sp>
        <p:nvSpPr>
          <p:cNvPr name="TextBox 5" id="5"/>
          <p:cNvSpPr txBox="true"/>
          <p:nvPr/>
        </p:nvSpPr>
        <p:spPr>
          <a:xfrm rot="0">
            <a:off x="8292828" y="171450"/>
            <a:ext cx="7296821" cy="857250"/>
          </a:xfrm>
          <a:prstGeom prst="rect">
            <a:avLst/>
          </a:prstGeom>
        </p:spPr>
        <p:txBody>
          <a:bodyPr anchor="t" rtlCol="false" tIns="0" lIns="0" bIns="0" rIns="0">
            <a:spAutoFit/>
          </a:bodyPr>
          <a:lstStyle/>
          <a:p>
            <a:pPr algn="ctr">
              <a:lnSpc>
                <a:spcPts val="6720"/>
              </a:lnSpc>
            </a:pPr>
            <a:r>
              <a:rPr lang="en-US" sz="5600">
                <a:solidFill>
                  <a:srgbClr val="000000"/>
                </a:solidFill>
                <a:latin typeface="Open Sauce"/>
              </a:rPr>
              <a:t>Model Performance</a:t>
            </a:r>
          </a:p>
        </p:txBody>
      </p:sp>
      <p:sp>
        <p:nvSpPr>
          <p:cNvPr name="TextBox 6" id="6"/>
          <p:cNvSpPr txBox="true"/>
          <p:nvPr/>
        </p:nvSpPr>
        <p:spPr>
          <a:xfrm rot="0">
            <a:off x="6389345" y="8791575"/>
            <a:ext cx="9200255" cy="923925"/>
          </a:xfrm>
          <a:prstGeom prst="rect">
            <a:avLst/>
          </a:prstGeom>
        </p:spPr>
        <p:txBody>
          <a:bodyPr anchor="t" rtlCol="false" tIns="0" lIns="0" bIns="0" rIns="0">
            <a:spAutoFit/>
          </a:bodyPr>
          <a:lstStyle/>
          <a:p>
            <a:pPr algn="ctr">
              <a:lnSpc>
                <a:spcPts val="3600"/>
              </a:lnSpc>
            </a:pPr>
            <a:r>
              <a:rPr lang="en-US" sz="3000">
                <a:solidFill>
                  <a:srgbClr val="000000"/>
                </a:solidFill>
                <a:latin typeface="Open Sauce"/>
              </a:rPr>
              <a:t>Logistic regression with SMOTE and KNN with gridsearch were the two best performing models</a:t>
            </a:r>
          </a:p>
        </p:txBody>
      </p:sp>
      <p:sp>
        <p:nvSpPr>
          <p:cNvPr name="AutoShape 7" id="7"/>
          <p:cNvSpPr/>
          <p:nvPr/>
        </p:nvSpPr>
        <p:spPr>
          <a:xfrm flipV="true">
            <a:off x="8292828" y="1047750"/>
            <a:ext cx="7296772" cy="1905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16083171" y="8492135"/>
            <a:ext cx="2204829" cy="1794865"/>
            <a:chOff x="0" y="0"/>
            <a:chExt cx="2939772" cy="2393154"/>
          </a:xfrm>
        </p:grpSpPr>
        <p:sp>
          <p:nvSpPr>
            <p:cNvPr name="AutoShape 9" id="9"/>
            <p:cNvSpPr/>
            <p:nvPr/>
          </p:nvSpPr>
          <p:spPr>
            <a:xfrm rot="0">
              <a:off x="0" y="0"/>
              <a:ext cx="2939772" cy="2393154"/>
            </a:xfrm>
            <a:prstGeom prst="rect">
              <a:avLst/>
            </a:prstGeom>
            <a:solidFill>
              <a:srgbClr val="1A548F"/>
            </a:solidFill>
          </p:spPr>
        </p:sp>
        <p:grpSp>
          <p:nvGrpSpPr>
            <p:cNvPr name="Group 10" id="10"/>
            <p:cNvGrpSpPr/>
            <p:nvPr/>
          </p:nvGrpSpPr>
          <p:grpSpPr>
            <a:xfrm rot="0">
              <a:off x="820065" y="1021554"/>
              <a:ext cx="1299642" cy="253764"/>
              <a:chOff x="0" y="0"/>
              <a:chExt cx="2198440" cy="429260"/>
            </a:xfrm>
          </p:grpSpPr>
          <p:sp>
            <p:nvSpPr>
              <p:cNvPr name="Freeform 11" id="11"/>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2584990"/>
            <a:ext cx="15822091" cy="5695950"/>
          </a:xfrm>
          <a:prstGeom prst="rect">
            <a:avLst/>
          </a:prstGeom>
        </p:spPr>
        <p:txBody>
          <a:bodyPr anchor="t" rtlCol="false" tIns="0" lIns="0" bIns="0" rIns="0">
            <a:spAutoFit/>
          </a:bodyPr>
          <a:lstStyle/>
          <a:p>
            <a:pPr algn="l">
              <a:lnSpc>
                <a:spcPts val="4500"/>
              </a:lnSpc>
            </a:pPr>
            <a:r>
              <a:rPr lang="en-US" sz="3000">
                <a:solidFill>
                  <a:srgbClr val="000000"/>
                </a:solidFill>
                <a:latin typeface="Open Sauce"/>
                <a:hlinkClick r:id="rId2" tooltip="https://docs.google.com/spreadsheets/d/1DUF2isFWsqVSYhbaACYtbgcLi_YjDqpE3GLQIVgkKQg/edit#gid=69851113"/>
              </a:rPr>
              <a:t>The models were able to </a:t>
            </a:r>
            <a:r>
              <a:rPr lang="en-US" sz="3000">
                <a:solidFill>
                  <a:srgbClr val="000000"/>
                </a:solidFill>
                <a:latin typeface="Open Sauce"/>
              </a:rPr>
              <a:t>predict how severe a road accident can be with an accuracy of up to </a:t>
            </a:r>
            <a:r>
              <a:rPr lang="en-US" sz="3000">
                <a:solidFill>
                  <a:srgbClr val="000000"/>
                </a:solidFill>
                <a:latin typeface="Open Sauce"/>
                <a:hlinkClick r:id="rId3" tooltip="https://docs.google.com/spreadsheets/d/1DUF2isFWsqVSYhbaACYtbgcLi_YjDqpE3GLQIVgkKQg/edit#gid=69851113"/>
              </a:rPr>
              <a:t>95.56%. </a:t>
            </a:r>
          </a:p>
          <a:p>
            <a:pPr algn="l">
              <a:lnSpc>
                <a:spcPts val="4500"/>
              </a:lnSpc>
            </a:pPr>
          </a:p>
          <a:p>
            <a:pPr algn="l">
              <a:lnSpc>
                <a:spcPts val="4500"/>
              </a:lnSpc>
            </a:pPr>
            <a:r>
              <a:rPr lang="en-US" sz="3000">
                <a:solidFill>
                  <a:srgbClr val="000000"/>
                </a:solidFill>
                <a:latin typeface="Open Sauce"/>
                <a:hlinkClick r:id="rId4" tooltip="https://docs.google.com/spreadsheets/d/1DUF2isFWsqVSYhbaACYtbgcLi_YjDqpE3GLQIVgkKQg/edit#gid=69851113"/>
              </a:rPr>
              <a:t>Factors such as holiday periods, inadequate lighting, pedestrian presence, road conditions, and the number of vehicles involved significantly influence the severity of crashes."</a:t>
            </a:r>
          </a:p>
          <a:p>
            <a:pPr algn="l">
              <a:lnSpc>
                <a:spcPts val="4500"/>
              </a:lnSpc>
            </a:pPr>
          </a:p>
          <a:p>
            <a:pPr algn="l">
              <a:lnSpc>
                <a:spcPts val="4500"/>
              </a:lnSpc>
            </a:pPr>
            <a:r>
              <a:rPr lang="en-US" sz="3000">
                <a:solidFill>
                  <a:srgbClr val="000000"/>
                </a:solidFill>
                <a:latin typeface="Open Sauce"/>
              </a:rPr>
              <a:t>Critical risk factors that contribute to the frequency and intensity of accidents include hilly terrain, foggy weather, limited street lighting, and nighttime conditions. </a:t>
            </a:r>
          </a:p>
          <a:p>
            <a:pPr algn="l">
              <a:lnSpc>
                <a:spcPts val="4500"/>
              </a:lnSpc>
            </a:pPr>
          </a:p>
        </p:txBody>
      </p:sp>
      <p:grpSp>
        <p:nvGrpSpPr>
          <p:cNvPr name="Group 3" id="3"/>
          <p:cNvGrpSpPr/>
          <p:nvPr/>
        </p:nvGrpSpPr>
        <p:grpSpPr>
          <a:xfrm rot="0">
            <a:off x="16083171" y="8492135"/>
            <a:ext cx="2204829" cy="1794865"/>
            <a:chOff x="0" y="0"/>
            <a:chExt cx="2939772" cy="2393154"/>
          </a:xfrm>
        </p:grpSpPr>
        <p:sp>
          <p:nvSpPr>
            <p:cNvPr name="AutoShape 4" id="4"/>
            <p:cNvSpPr/>
            <p:nvPr/>
          </p:nvSpPr>
          <p:spPr>
            <a:xfrm rot="0">
              <a:off x="0" y="0"/>
              <a:ext cx="2939772" cy="2393154"/>
            </a:xfrm>
            <a:prstGeom prst="rect">
              <a:avLst/>
            </a:prstGeom>
            <a:solidFill>
              <a:srgbClr val="1A548F"/>
            </a:solidFill>
          </p:spPr>
        </p:sp>
        <p:grpSp>
          <p:nvGrpSpPr>
            <p:cNvPr name="Group 5" id="5"/>
            <p:cNvGrpSpPr/>
            <p:nvPr/>
          </p:nvGrpSpPr>
          <p:grpSpPr>
            <a:xfrm rot="0">
              <a:off x="820065" y="1021554"/>
              <a:ext cx="1299642" cy="253764"/>
              <a:chOff x="0" y="0"/>
              <a:chExt cx="2198440" cy="429260"/>
            </a:xfrm>
          </p:grpSpPr>
          <p:sp>
            <p:nvSpPr>
              <p:cNvPr name="Freeform 6" id="6"/>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sp>
        <p:nvSpPr>
          <p:cNvPr name="TextBox 7" id="7"/>
          <p:cNvSpPr txBox="true"/>
          <p:nvPr/>
        </p:nvSpPr>
        <p:spPr>
          <a:xfrm rot="0">
            <a:off x="6442400" y="1019175"/>
            <a:ext cx="4994690" cy="857250"/>
          </a:xfrm>
          <a:prstGeom prst="rect">
            <a:avLst/>
          </a:prstGeom>
        </p:spPr>
        <p:txBody>
          <a:bodyPr anchor="t" rtlCol="false" tIns="0" lIns="0" bIns="0" rIns="0">
            <a:spAutoFit/>
          </a:bodyPr>
          <a:lstStyle/>
          <a:p>
            <a:pPr algn="ctr">
              <a:lnSpc>
                <a:spcPts val="6720"/>
              </a:lnSpc>
            </a:pPr>
            <a:r>
              <a:rPr lang="en-US" sz="5600">
                <a:solidFill>
                  <a:srgbClr val="000000"/>
                </a:solidFill>
                <a:latin typeface="Open Sauce"/>
              </a:rPr>
              <a:t>Conclusions</a:t>
            </a:r>
          </a:p>
        </p:txBody>
      </p:sp>
      <p:sp>
        <p:nvSpPr>
          <p:cNvPr name="AutoShape 8" id="8"/>
          <p:cNvSpPr/>
          <p:nvPr/>
        </p:nvSpPr>
        <p:spPr>
          <a:xfrm>
            <a:off x="5693625" y="1895475"/>
            <a:ext cx="6492240"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06457" y="2374524"/>
            <a:ext cx="16230600" cy="3399797"/>
            <a:chOff x="0" y="0"/>
            <a:chExt cx="21640800" cy="4533063"/>
          </a:xfrm>
        </p:grpSpPr>
        <p:sp>
          <p:nvSpPr>
            <p:cNvPr name="TextBox 3" id="3"/>
            <p:cNvSpPr txBox="true"/>
            <p:nvPr/>
          </p:nvSpPr>
          <p:spPr>
            <a:xfrm rot="0">
              <a:off x="0" y="789738"/>
              <a:ext cx="21640800" cy="3743325"/>
            </a:xfrm>
            <a:prstGeom prst="rect">
              <a:avLst/>
            </a:prstGeom>
          </p:spPr>
          <p:txBody>
            <a:bodyPr anchor="t" rtlCol="false" tIns="0" lIns="0" bIns="0" rIns="0">
              <a:spAutoFit/>
            </a:bodyPr>
            <a:lstStyle/>
            <a:p>
              <a:pPr algn="l">
                <a:lnSpc>
                  <a:spcPts val="4499"/>
                </a:lnSpc>
              </a:pPr>
              <a:r>
                <a:rPr lang="en-US" sz="2999">
                  <a:solidFill>
                    <a:srgbClr val="000000"/>
                  </a:solidFill>
                  <a:latin typeface="Open Sauce Light"/>
                  <a:hlinkClick r:id="rId2" tooltip="https://docs.google.com/spreadsheets/d/1DUF2isFWsqVSYhbaACYtbgcLi_YjDqpE3GLQIVgkKQg/edit#gid=69851113"/>
                </a:rPr>
                <a:t>Improve visibility during mist or fog, including reflective road signs and vehicle lighting.</a:t>
              </a:r>
            </a:p>
            <a:p>
              <a:pPr algn="l">
                <a:lnSpc>
                  <a:spcPts val="4499"/>
                </a:lnSpc>
              </a:pPr>
              <a:r>
                <a:rPr lang="en-US" sz="2999">
                  <a:solidFill>
                    <a:srgbClr val="000000"/>
                  </a:solidFill>
                  <a:latin typeface="Open Sauce Light"/>
                  <a:hlinkClick r:id="rId3" tooltip="https://docs.google.com/spreadsheets/d/1DUF2isFWsqVSYhbaACYtbgcLi_YjDqpE3GLQIVgkKQg/edit#gid=69851113"/>
                </a:rPr>
                <a:t>Use advanced weather forecasting to provide real-time alerts.</a:t>
              </a:r>
            </a:p>
            <a:p>
              <a:pPr algn="l">
                <a:lnSpc>
                  <a:spcPts val="4499"/>
                </a:lnSpc>
              </a:pPr>
              <a:r>
                <a:rPr lang="en-US" sz="2999">
                  <a:solidFill>
                    <a:srgbClr val="000000"/>
                  </a:solidFill>
                  <a:latin typeface="Open Sauce Light"/>
                  <a:hlinkClick r:id="rId4" tooltip="https://docs.google.com/spreadsheets/d/1DUF2isFWsqVSYhbaACYtbgcLi_YjDqpE3GLQIVgkKQg/edit#gid=69851113"/>
                </a:rPr>
                <a:t>Educate drivers on safe practices during foggy conditions.</a:t>
              </a:r>
            </a:p>
            <a:p>
              <a:pPr algn="l">
                <a:lnSpc>
                  <a:spcPts val="4499"/>
                </a:lnSpc>
              </a:pPr>
              <a:r>
                <a:rPr lang="en-US" sz="2999">
                  <a:solidFill>
                    <a:srgbClr val="000000"/>
                  </a:solidFill>
                  <a:latin typeface="Open Sauce Light"/>
                  <a:hlinkClick r:id="rId5" tooltip="https://docs.google.com/spreadsheets/d/1DUF2isFWsqVSYhbaACYtbgcLi_YjDqpE3GLQIVgkKQg/edit#gid=69851113"/>
                </a:rPr>
                <a:t>Upgrade roadside infrastructure to alert drivers of fog conditions</a:t>
              </a:r>
            </a:p>
            <a:p>
              <a:pPr algn="l">
                <a:lnSpc>
                  <a:spcPts val="4499"/>
                </a:lnSpc>
              </a:pPr>
            </a:p>
          </p:txBody>
        </p:sp>
        <p:sp>
          <p:nvSpPr>
            <p:cNvPr name="TextBox 4" id="4"/>
            <p:cNvSpPr txBox="true"/>
            <p:nvPr/>
          </p:nvSpPr>
          <p:spPr>
            <a:xfrm rot="0">
              <a:off x="0" y="-38100"/>
              <a:ext cx="21640800" cy="647700"/>
            </a:xfrm>
            <a:prstGeom prst="rect">
              <a:avLst/>
            </a:prstGeom>
          </p:spPr>
          <p:txBody>
            <a:bodyPr anchor="t" rtlCol="false" tIns="0" lIns="0" bIns="0" rIns="0">
              <a:spAutoFit/>
            </a:bodyPr>
            <a:lstStyle/>
            <a:p>
              <a:pPr algn="l">
                <a:lnSpc>
                  <a:spcPts val="3900"/>
                </a:lnSpc>
              </a:pPr>
              <a:r>
                <a:rPr lang="en-US" sz="2999">
                  <a:solidFill>
                    <a:srgbClr val="000000"/>
                  </a:solidFill>
                  <a:latin typeface="Open Sauce Bold"/>
                </a:rPr>
                <a:t>Enhancing Road Safety During Mist and Foggy Conditions</a:t>
              </a:r>
            </a:p>
          </p:txBody>
        </p:sp>
      </p:grpSp>
      <p:sp>
        <p:nvSpPr>
          <p:cNvPr name="TextBox 5" id="5"/>
          <p:cNvSpPr txBox="true"/>
          <p:nvPr/>
        </p:nvSpPr>
        <p:spPr>
          <a:xfrm rot="0">
            <a:off x="4112863" y="971550"/>
            <a:ext cx="10617787" cy="909955"/>
          </a:xfrm>
          <a:prstGeom prst="rect">
            <a:avLst/>
          </a:prstGeom>
        </p:spPr>
        <p:txBody>
          <a:bodyPr anchor="t" rtlCol="false" tIns="0" lIns="0" bIns="0" rIns="0">
            <a:spAutoFit/>
          </a:bodyPr>
          <a:lstStyle/>
          <a:p>
            <a:pPr algn="ctr">
              <a:lnSpc>
                <a:spcPts val="7280"/>
              </a:lnSpc>
            </a:pPr>
            <a:r>
              <a:rPr lang="en-US" sz="5600">
                <a:solidFill>
                  <a:srgbClr val="000000"/>
                </a:solidFill>
                <a:latin typeface="Open Sauce"/>
              </a:rPr>
              <a:t>Recommendations</a:t>
            </a:r>
          </a:p>
        </p:txBody>
      </p:sp>
      <p:grpSp>
        <p:nvGrpSpPr>
          <p:cNvPr name="Group 6" id="6"/>
          <p:cNvGrpSpPr/>
          <p:nvPr/>
        </p:nvGrpSpPr>
        <p:grpSpPr>
          <a:xfrm rot="0">
            <a:off x="16083171" y="8492135"/>
            <a:ext cx="2204829" cy="1794865"/>
            <a:chOff x="0" y="0"/>
            <a:chExt cx="2939772" cy="2393154"/>
          </a:xfrm>
        </p:grpSpPr>
        <p:sp>
          <p:nvSpPr>
            <p:cNvPr name="AutoShape 7" id="7"/>
            <p:cNvSpPr/>
            <p:nvPr/>
          </p:nvSpPr>
          <p:spPr>
            <a:xfrm rot="0">
              <a:off x="0" y="0"/>
              <a:ext cx="2939772" cy="2393154"/>
            </a:xfrm>
            <a:prstGeom prst="rect">
              <a:avLst/>
            </a:prstGeom>
            <a:solidFill>
              <a:srgbClr val="1A548F"/>
            </a:solidFill>
          </p:spPr>
        </p:sp>
        <p:grpSp>
          <p:nvGrpSpPr>
            <p:cNvPr name="Group 8" id="8"/>
            <p:cNvGrpSpPr/>
            <p:nvPr/>
          </p:nvGrpSpPr>
          <p:grpSpPr>
            <a:xfrm rot="0">
              <a:off x="820065" y="1021554"/>
              <a:ext cx="1299642" cy="253764"/>
              <a:chOff x="0" y="0"/>
              <a:chExt cx="2198440" cy="429260"/>
            </a:xfrm>
          </p:grpSpPr>
          <p:sp>
            <p:nvSpPr>
              <p:cNvPr name="Freeform 9" id="9"/>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sp>
        <p:nvSpPr>
          <p:cNvPr name="AutoShape 10" id="10"/>
          <p:cNvSpPr/>
          <p:nvPr/>
        </p:nvSpPr>
        <p:spPr>
          <a:xfrm>
            <a:off x="6194687" y="1900555"/>
            <a:ext cx="6492240" cy="0"/>
          </a:xfrm>
          <a:prstGeom prst="line">
            <a:avLst/>
          </a:prstGeom>
          <a:ln cap="flat" w="38100">
            <a:solidFill>
              <a:srgbClr val="000000"/>
            </a:solidFill>
            <a:prstDash val="solid"/>
            <a:headEnd type="none" len="sm" w="sm"/>
            <a:tailEnd type="none" len="sm" w="sm"/>
          </a:ln>
        </p:spPr>
      </p:sp>
      <p:grpSp>
        <p:nvGrpSpPr>
          <p:cNvPr name="Group 11" id="11"/>
          <p:cNvGrpSpPr/>
          <p:nvPr/>
        </p:nvGrpSpPr>
        <p:grpSpPr>
          <a:xfrm rot="0">
            <a:off x="1306457" y="6269621"/>
            <a:ext cx="16230600" cy="2256797"/>
            <a:chOff x="0" y="0"/>
            <a:chExt cx="21640800" cy="3009063"/>
          </a:xfrm>
        </p:grpSpPr>
        <p:sp>
          <p:nvSpPr>
            <p:cNvPr name="TextBox 12" id="12"/>
            <p:cNvSpPr txBox="true"/>
            <p:nvPr/>
          </p:nvSpPr>
          <p:spPr>
            <a:xfrm rot="0">
              <a:off x="0" y="780213"/>
              <a:ext cx="21640800" cy="2228850"/>
            </a:xfrm>
            <a:prstGeom prst="rect">
              <a:avLst/>
            </a:prstGeom>
          </p:spPr>
          <p:txBody>
            <a:bodyPr anchor="t" rtlCol="false" tIns="0" lIns="0" bIns="0" rIns="0">
              <a:spAutoFit/>
            </a:bodyPr>
            <a:lstStyle/>
            <a:p>
              <a:pPr algn="l">
                <a:lnSpc>
                  <a:spcPts val="4500"/>
                </a:lnSpc>
              </a:pPr>
              <a:r>
                <a:rPr lang="en-US" sz="3000">
                  <a:solidFill>
                    <a:srgbClr val="000000"/>
                  </a:solidFill>
                  <a:latin typeface="Open Sauce Light"/>
                </a:rPr>
                <a:t>Reducing the number of buildings, trees, kerbs, posts and other obstacles on highway roads ensures more smooth rides for motorists, and should road accidents occur, they will be fewer fatal ones.  </a:t>
              </a:r>
            </a:p>
          </p:txBody>
        </p:sp>
        <p:sp>
          <p:nvSpPr>
            <p:cNvPr name="TextBox 13" id="13"/>
            <p:cNvSpPr txBox="true"/>
            <p:nvPr/>
          </p:nvSpPr>
          <p:spPr>
            <a:xfrm rot="0">
              <a:off x="0" y="-38100"/>
              <a:ext cx="21640800" cy="647700"/>
            </a:xfrm>
            <a:prstGeom prst="rect">
              <a:avLst/>
            </a:prstGeom>
          </p:spPr>
          <p:txBody>
            <a:bodyPr anchor="t" rtlCol="false" tIns="0" lIns="0" bIns="0" rIns="0">
              <a:spAutoFit/>
            </a:bodyPr>
            <a:lstStyle/>
            <a:p>
              <a:pPr algn="l">
                <a:lnSpc>
                  <a:spcPts val="3900"/>
                </a:lnSpc>
              </a:pPr>
              <a:r>
                <a:rPr lang="en-US" sz="3000">
                  <a:solidFill>
                    <a:srgbClr val="000000"/>
                  </a:solidFill>
                  <a:latin typeface="Open Sauce Bold"/>
                </a:rPr>
                <a:t>Reducing the number of obstacles on the road</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503716" y="545148"/>
            <a:ext cx="10617787" cy="909955"/>
          </a:xfrm>
          <a:prstGeom prst="rect">
            <a:avLst/>
          </a:prstGeom>
        </p:spPr>
        <p:txBody>
          <a:bodyPr anchor="t" rtlCol="false" tIns="0" lIns="0" bIns="0" rIns="0">
            <a:spAutoFit/>
          </a:bodyPr>
          <a:lstStyle/>
          <a:p>
            <a:pPr algn="ctr">
              <a:lnSpc>
                <a:spcPts val="7280"/>
              </a:lnSpc>
            </a:pPr>
            <a:r>
              <a:rPr lang="en-US" sz="5600">
                <a:solidFill>
                  <a:srgbClr val="000000"/>
                </a:solidFill>
                <a:latin typeface="Open Sauce"/>
              </a:rPr>
              <a:t>Recommendations</a:t>
            </a:r>
          </a:p>
        </p:txBody>
      </p:sp>
      <p:grpSp>
        <p:nvGrpSpPr>
          <p:cNvPr name="Group 3" id="3"/>
          <p:cNvGrpSpPr/>
          <p:nvPr/>
        </p:nvGrpSpPr>
        <p:grpSpPr>
          <a:xfrm rot="0">
            <a:off x="1182960" y="5522363"/>
            <a:ext cx="17259300" cy="2302125"/>
            <a:chOff x="0" y="0"/>
            <a:chExt cx="23012400" cy="3069500"/>
          </a:xfrm>
        </p:grpSpPr>
        <p:sp>
          <p:nvSpPr>
            <p:cNvPr name="TextBox 4" id="4"/>
            <p:cNvSpPr txBox="true"/>
            <p:nvPr/>
          </p:nvSpPr>
          <p:spPr>
            <a:xfrm rot="0">
              <a:off x="0" y="840650"/>
              <a:ext cx="23012400" cy="2228850"/>
            </a:xfrm>
            <a:prstGeom prst="rect">
              <a:avLst/>
            </a:prstGeom>
          </p:spPr>
          <p:txBody>
            <a:bodyPr anchor="t" rtlCol="false" tIns="0" lIns="0" bIns="0" rIns="0">
              <a:spAutoFit/>
            </a:bodyPr>
            <a:lstStyle/>
            <a:p>
              <a:pPr algn="l">
                <a:lnSpc>
                  <a:spcPts val="4500"/>
                </a:lnSpc>
              </a:pPr>
              <a:r>
                <a:rPr lang="en-US" sz="3000">
                  <a:solidFill>
                    <a:srgbClr val="000000"/>
                  </a:solidFill>
                  <a:latin typeface="Open Sauce Light"/>
                  <a:hlinkClick r:id="rId2" tooltip="https://docs.google.com/spreadsheets/d/1DUF2isFWsqVSYhbaACYtbgcLi_YjDqpE3GLQIVgkKQg/edit#gid=69851113"/>
                </a:rPr>
                <a:t>Implement targeted road safety campaigns focusing on the identified risk factors to raise awareness among road users and promote responsible driving practices in challenging terrain and low-light areas.</a:t>
              </a:r>
            </a:p>
          </p:txBody>
        </p:sp>
        <p:sp>
          <p:nvSpPr>
            <p:cNvPr name="TextBox 5" id="5"/>
            <p:cNvSpPr txBox="true"/>
            <p:nvPr/>
          </p:nvSpPr>
          <p:spPr>
            <a:xfrm rot="0">
              <a:off x="0" y="-28575"/>
              <a:ext cx="23012400" cy="638175"/>
            </a:xfrm>
            <a:prstGeom prst="rect">
              <a:avLst/>
            </a:prstGeom>
          </p:spPr>
          <p:txBody>
            <a:bodyPr anchor="t" rtlCol="false" tIns="0" lIns="0" bIns="0" rIns="0">
              <a:spAutoFit/>
            </a:bodyPr>
            <a:lstStyle/>
            <a:p>
              <a:pPr algn="l">
                <a:lnSpc>
                  <a:spcPts val="3899"/>
                </a:lnSpc>
              </a:pPr>
              <a:r>
                <a:rPr lang="en-US" sz="2999">
                  <a:solidFill>
                    <a:srgbClr val="000000"/>
                  </a:solidFill>
                  <a:latin typeface="Open Sauce Bold"/>
                </a:rPr>
                <a:t>Safety campaigns</a:t>
              </a:r>
            </a:p>
          </p:txBody>
        </p:sp>
      </p:grpSp>
      <p:grpSp>
        <p:nvGrpSpPr>
          <p:cNvPr name="Group 6" id="6"/>
          <p:cNvGrpSpPr/>
          <p:nvPr/>
        </p:nvGrpSpPr>
        <p:grpSpPr>
          <a:xfrm rot="0">
            <a:off x="1182960" y="2341578"/>
            <a:ext cx="17259300" cy="2294960"/>
            <a:chOff x="0" y="0"/>
            <a:chExt cx="23012400" cy="3059946"/>
          </a:xfrm>
        </p:grpSpPr>
        <p:sp>
          <p:nvSpPr>
            <p:cNvPr name="TextBox 7" id="7"/>
            <p:cNvSpPr txBox="true"/>
            <p:nvPr/>
          </p:nvSpPr>
          <p:spPr>
            <a:xfrm rot="0">
              <a:off x="0" y="831096"/>
              <a:ext cx="23012400" cy="2228850"/>
            </a:xfrm>
            <a:prstGeom prst="rect">
              <a:avLst/>
            </a:prstGeom>
          </p:spPr>
          <p:txBody>
            <a:bodyPr anchor="t" rtlCol="false" tIns="0" lIns="0" bIns="0" rIns="0">
              <a:spAutoFit/>
            </a:bodyPr>
            <a:lstStyle/>
            <a:p>
              <a:pPr algn="l">
                <a:lnSpc>
                  <a:spcPts val="4500"/>
                </a:lnSpc>
              </a:pPr>
              <a:r>
                <a:rPr lang="en-US" sz="3000">
                  <a:solidFill>
                    <a:srgbClr val="000000"/>
                  </a:solidFill>
                  <a:latin typeface="Open Sauce Light"/>
                  <a:hlinkClick r:id="rId3" tooltip="https://docs.google.com/spreadsheets/d/1DUF2isFWsqVSYhbaACYtbgcLi_YjDqpE3GLQIVgkKQg/edit#gid=69851113"/>
                </a:rPr>
                <a:t>More data from different countries all over the world need to do a more thorough documentation of road accidents occuring so as to have more sufficient data to build more accurate predictive models to assess severity of road accidents.</a:t>
              </a:r>
            </a:p>
          </p:txBody>
        </p:sp>
        <p:sp>
          <p:nvSpPr>
            <p:cNvPr name="TextBox 8" id="8"/>
            <p:cNvSpPr txBox="true"/>
            <p:nvPr/>
          </p:nvSpPr>
          <p:spPr>
            <a:xfrm rot="0">
              <a:off x="0" y="-38100"/>
              <a:ext cx="23012400" cy="647700"/>
            </a:xfrm>
            <a:prstGeom prst="rect">
              <a:avLst/>
            </a:prstGeom>
          </p:spPr>
          <p:txBody>
            <a:bodyPr anchor="t" rtlCol="false" tIns="0" lIns="0" bIns="0" rIns="0">
              <a:spAutoFit/>
            </a:bodyPr>
            <a:lstStyle/>
            <a:p>
              <a:pPr algn="l">
                <a:lnSpc>
                  <a:spcPts val="3900"/>
                </a:lnSpc>
              </a:pPr>
              <a:r>
                <a:rPr lang="en-US" sz="3000">
                  <a:solidFill>
                    <a:srgbClr val="000000"/>
                  </a:solidFill>
                  <a:latin typeface="Open Sauce Bold"/>
                </a:rPr>
                <a:t>Data collection</a:t>
              </a:r>
            </a:p>
          </p:txBody>
        </p:sp>
      </p:grpSp>
      <p:grpSp>
        <p:nvGrpSpPr>
          <p:cNvPr name="Group 9" id="9"/>
          <p:cNvGrpSpPr/>
          <p:nvPr/>
        </p:nvGrpSpPr>
        <p:grpSpPr>
          <a:xfrm rot="0">
            <a:off x="16083171" y="8492135"/>
            <a:ext cx="2204829" cy="1794865"/>
            <a:chOff x="0" y="0"/>
            <a:chExt cx="2939772" cy="2393154"/>
          </a:xfrm>
        </p:grpSpPr>
        <p:sp>
          <p:nvSpPr>
            <p:cNvPr name="AutoShape 10" id="10"/>
            <p:cNvSpPr/>
            <p:nvPr/>
          </p:nvSpPr>
          <p:spPr>
            <a:xfrm rot="0">
              <a:off x="0" y="0"/>
              <a:ext cx="2939772" cy="2393154"/>
            </a:xfrm>
            <a:prstGeom prst="rect">
              <a:avLst/>
            </a:prstGeom>
            <a:solidFill>
              <a:srgbClr val="1A548F"/>
            </a:solidFill>
          </p:spPr>
        </p:sp>
        <p:grpSp>
          <p:nvGrpSpPr>
            <p:cNvPr name="Group 11" id="11"/>
            <p:cNvGrpSpPr/>
            <p:nvPr/>
          </p:nvGrpSpPr>
          <p:grpSpPr>
            <a:xfrm rot="0">
              <a:off x="820065" y="1021554"/>
              <a:ext cx="1299642" cy="253764"/>
              <a:chOff x="0" y="0"/>
              <a:chExt cx="2198440" cy="429260"/>
            </a:xfrm>
          </p:grpSpPr>
          <p:sp>
            <p:nvSpPr>
              <p:cNvPr name="Freeform 12" id="12"/>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sp>
        <p:nvSpPr>
          <p:cNvPr name="AutoShape 13" id="13"/>
          <p:cNvSpPr/>
          <p:nvPr/>
        </p:nvSpPr>
        <p:spPr>
          <a:xfrm>
            <a:off x="6566490" y="1474152"/>
            <a:ext cx="6492240"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835106" y="4659948"/>
            <a:ext cx="10617787" cy="909955"/>
          </a:xfrm>
          <a:prstGeom prst="rect">
            <a:avLst/>
          </a:prstGeom>
        </p:spPr>
        <p:txBody>
          <a:bodyPr anchor="t" rtlCol="false" tIns="0" lIns="0" bIns="0" rIns="0">
            <a:spAutoFit/>
          </a:bodyPr>
          <a:lstStyle/>
          <a:p>
            <a:pPr algn="ctr">
              <a:lnSpc>
                <a:spcPts val="7280"/>
              </a:lnSpc>
            </a:pPr>
            <a:r>
              <a:rPr lang="en-US" sz="5600">
                <a:solidFill>
                  <a:srgbClr val="000000"/>
                </a:solidFill>
                <a:latin typeface="Open Sauce"/>
              </a:rPr>
              <a:t>Questions ?</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1A548F"/>
        </a:solidFill>
      </p:bgPr>
    </p:bg>
    <p:spTree>
      <p:nvGrpSpPr>
        <p:cNvPr id="1" name=""/>
        <p:cNvGrpSpPr/>
        <p:nvPr/>
      </p:nvGrpSpPr>
      <p:grpSpPr>
        <a:xfrm>
          <a:off x="0" y="0"/>
          <a:ext cx="0" cy="0"/>
          <a:chOff x="0" y="0"/>
          <a:chExt cx="0" cy="0"/>
        </a:xfrm>
      </p:grpSpPr>
      <p:sp>
        <p:nvSpPr>
          <p:cNvPr name="TextBox 2" id="2"/>
          <p:cNvSpPr txBox="true"/>
          <p:nvPr/>
        </p:nvSpPr>
        <p:spPr>
          <a:xfrm rot="0">
            <a:off x="1592872" y="85325"/>
            <a:ext cx="14363500" cy="1598295"/>
          </a:xfrm>
          <a:prstGeom prst="rect">
            <a:avLst/>
          </a:prstGeom>
        </p:spPr>
        <p:txBody>
          <a:bodyPr anchor="t" rtlCol="false" tIns="0" lIns="0" bIns="0" rIns="0">
            <a:spAutoFit/>
          </a:bodyPr>
          <a:lstStyle/>
          <a:p>
            <a:pPr algn="l">
              <a:lnSpc>
                <a:spcPts val="12870"/>
              </a:lnSpc>
            </a:pPr>
            <a:r>
              <a:rPr lang="en-US" sz="9900">
                <a:solidFill>
                  <a:srgbClr val="FFFFFF"/>
                </a:solidFill>
                <a:latin typeface="Open Sauce"/>
              </a:rPr>
              <a:t>Group Members</a:t>
            </a:r>
          </a:p>
        </p:txBody>
      </p:sp>
      <p:sp>
        <p:nvSpPr>
          <p:cNvPr name="TextBox 3" id="3"/>
          <p:cNvSpPr txBox="true"/>
          <p:nvPr/>
        </p:nvSpPr>
        <p:spPr>
          <a:xfrm rot="0">
            <a:off x="1962250" y="8256293"/>
            <a:ext cx="10669706" cy="476250"/>
          </a:xfrm>
          <a:prstGeom prst="rect">
            <a:avLst/>
          </a:prstGeom>
        </p:spPr>
        <p:txBody>
          <a:bodyPr anchor="t" rtlCol="false" tIns="0" lIns="0" bIns="0" rIns="0">
            <a:spAutoFit/>
          </a:bodyPr>
          <a:lstStyle/>
          <a:p>
            <a:pPr algn="l">
              <a:lnSpc>
                <a:spcPts val="3899"/>
              </a:lnSpc>
            </a:pPr>
            <a:r>
              <a:rPr lang="en-US" sz="2999">
                <a:solidFill>
                  <a:srgbClr val="FFFFFF"/>
                </a:solidFill>
                <a:latin typeface="Open Sauce"/>
              </a:rPr>
              <a:t>Let’s dive</a:t>
            </a:r>
          </a:p>
        </p:txBody>
      </p:sp>
      <p:sp>
        <p:nvSpPr>
          <p:cNvPr name="AutoShape 4" id="4"/>
          <p:cNvSpPr/>
          <p:nvPr/>
        </p:nvSpPr>
        <p:spPr>
          <a:xfrm>
            <a:off x="1962250" y="7759110"/>
            <a:ext cx="14363500" cy="0"/>
          </a:xfrm>
          <a:prstGeom prst="line">
            <a:avLst/>
          </a:prstGeom>
          <a:ln cap="rnd" w="9525">
            <a:solidFill>
              <a:srgbClr val="FFFFFF"/>
            </a:solidFill>
            <a:prstDash val="solid"/>
            <a:headEnd type="none" len="sm" w="sm"/>
            <a:tailEnd type="none" len="sm" w="sm"/>
          </a:ln>
        </p:spPr>
      </p:sp>
      <p:sp>
        <p:nvSpPr>
          <p:cNvPr name="AutoShape 5" id="5"/>
          <p:cNvSpPr/>
          <p:nvPr/>
        </p:nvSpPr>
        <p:spPr>
          <a:xfrm>
            <a:off x="1962250" y="9258300"/>
            <a:ext cx="14363500" cy="0"/>
          </a:xfrm>
          <a:prstGeom prst="line">
            <a:avLst/>
          </a:prstGeom>
          <a:ln cap="rnd" w="9525">
            <a:solidFill>
              <a:srgbClr val="FFFFFF"/>
            </a:solidFill>
            <a:prstDash val="solid"/>
            <a:headEnd type="none" len="sm" w="sm"/>
            <a:tailEnd type="none" len="sm" w="sm"/>
          </a:ln>
        </p:spPr>
      </p:sp>
      <p:sp>
        <p:nvSpPr>
          <p:cNvPr name="AutoShape 6" id="6"/>
          <p:cNvSpPr/>
          <p:nvPr/>
        </p:nvSpPr>
        <p:spPr>
          <a:xfrm rot="0">
            <a:off x="14366592" y="7813527"/>
            <a:ext cx="2204829" cy="1390357"/>
          </a:xfrm>
          <a:prstGeom prst="rect">
            <a:avLst/>
          </a:prstGeom>
          <a:solidFill>
            <a:srgbClr val="FFFFFF"/>
          </a:solidFill>
        </p:spPr>
      </p:sp>
      <p:grpSp>
        <p:nvGrpSpPr>
          <p:cNvPr name="Group 7" id="7"/>
          <p:cNvGrpSpPr/>
          <p:nvPr/>
        </p:nvGrpSpPr>
        <p:grpSpPr>
          <a:xfrm rot="0">
            <a:off x="14981640" y="8459051"/>
            <a:ext cx="974732" cy="190323"/>
            <a:chOff x="0" y="0"/>
            <a:chExt cx="2198440" cy="429260"/>
          </a:xfrm>
        </p:grpSpPr>
        <p:sp>
          <p:nvSpPr>
            <p:cNvPr name="Freeform 8" id="8"/>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1A548F"/>
            </a:solidFill>
          </p:spPr>
        </p:sp>
      </p:grpSp>
      <p:sp>
        <p:nvSpPr>
          <p:cNvPr name="TextBox 9" id="9"/>
          <p:cNvSpPr txBox="true"/>
          <p:nvPr/>
        </p:nvSpPr>
        <p:spPr>
          <a:xfrm rot="0">
            <a:off x="1347201" y="1559795"/>
            <a:ext cx="13019390" cy="6244206"/>
          </a:xfrm>
          <a:prstGeom prst="rect">
            <a:avLst/>
          </a:prstGeom>
        </p:spPr>
        <p:txBody>
          <a:bodyPr anchor="t" rtlCol="false" tIns="0" lIns="0" bIns="0" rIns="0">
            <a:spAutoFit/>
          </a:bodyPr>
          <a:lstStyle/>
          <a:p>
            <a:pPr algn="l" marL="1531241" indent="-765620" lvl="1">
              <a:lnSpc>
                <a:spcPts val="9929"/>
              </a:lnSpc>
              <a:buFont typeface="Arial"/>
              <a:buChar char="•"/>
            </a:pPr>
            <a:r>
              <a:rPr lang="en-US" sz="7092">
                <a:solidFill>
                  <a:srgbClr val="FFFFFF"/>
                </a:solidFill>
                <a:latin typeface="Canva Sans"/>
              </a:rPr>
              <a:t>Esther Gakio</a:t>
            </a:r>
          </a:p>
          <a:p>
            <a:pPr algn="l" marL="1531241" indent="-765620" lvl="1">
              <a:lnSpc>
                <a:spcPts val="9929"/>
              </a:lnSpc>
              <a:buFont typeface="Arial"/>
              <a:buChar char="•"/>
            </a:pPr>
            <a:r>
              <a:rPr lang="en-US" sz="7092">
                <a:solidFill>
                  <a:srgbClr val="FFFFFF"/>
                </a:solidFill>
                <a:latin typeface="Canva Sans"/>
              </a:rPr>
              <a:t>Andrew Maina</a:t>
            </a:r>
          </a:p>
          <a:p>
            <a:pPr algn="l" marL="1531241" indent="-765620" lvl="1">
              <a:lnSpc>
                <a:spcPts val="9929"/>
              </a:lnSpc>
              <a:buFont typeface="Arial"/>
              <a:buChar char="•"/>
            </a:pPr>
            <a:r>
              <a:rPr lang="en-US" sz="7092">
                <a:solidFill>
                  <a:srgbClr val="FFFFFF"/>
                </a:solidFill>
                <a:latin typeface="Canva Sans"/>
              </a:rPr>
              <a:t>Lynns Waswa</a:t>
            </a:r>
          </a:p>
          <a:p>
            <a:pPr algn="l" marL="1531241" indent="-765620" lvl="1">
              <a:lnSpc>
                <a:spcPts val="9929"/>
              </a:lnSpc>
              <a:buFont typeface="Arial"/>
              <a:buChar char="•"/>
            </a:pPr>
            <a:r>
              <a:rPr lang="en-US" sz="7092">
                <a:solidFill>
                  <a:srgbClr val="FFFFFF"/>
                </a:solidFill>
                <a:latin typeface="Canva Sans"/>
              </a:rPr>
              <a:t>Anita Bosibori</a:t>
            </a:r>
          </a:p>
          <a:p>
            <a:pPr algn="l" marL="1531241" indent="-765620" lvl="1">
              <a:lnSpc>
                <a:spcPts val="9929"/>
              </a:lnSpc>
              <a:buFont typeface="Arial"/>
              <a:buChar char="•"/>
            </a:pPr>
            <a:r>
              <a:rPr lang="en-US" sz="7092">
                <a:solidFill>
                  <a:srgbClr val="FFFFFF"/>
                </a:solidFill>
                <a:latin typeface="Canva Sans"/>
              </a:rPr>
              <a:t>Chris Mukiri</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762660" y="-163327"/>
            <a:ext cx="6713519" cy="10596688"/>
            <a:chOff x="0" y="0"/>
            <a:chExt cx="8951359" cy="14128917"/>
          </a:xfrm>
        </p:grpSpPr>
        <p:pic>
          <p:nvPicPr>
            <p:cNvPr name="Picture 3" id="3"/>
            <p:cNvPicPr>
              <a:picLocks noChangeAspect="true"/>
            </p:cNvPicPr>
            <p:nvPr/>
          </p:nvPicPr>
          <p:blipFill>
            <a:blip r:embed="rId2"/>
            <a:srcRect l="0" t="11186" r="22597" b="7364"/>
            <a:stretch>
              <a:fillRect/>
            </a:stretch>
          </p:blipFill>
          <p:spPr>
            <a:xfrm flipH="false" flipV="false">
              <a:off x="0" y="0"/>
              <a:ext cx="8951359" cy="14128917"/>
            </a:xfrm>
            <a:prstGeom prst="rect">
              <a:avLst/>
            </a:prstGeom>
          </p:spPr>
        </p:pic>
      </p:grpSp>
      <p:sp>
        <p:nvSpPr>
          <p:cNvPr name="TextBox 4" id="4"/>
          <p:cNvSpPr txBox="true"/>
          <p:nvPr/>
        </p:nvSpPr>
        <p:spPr>
          <a:xfrm rot="0">
            <a:off x="1028700" y="664471"/>
            <a:ext cx="7050435" cy="909955"/>
          </a:xfrm>
          <a:prstGeom prst="rect">
            <a:avLst/>
          </a:prstGeom>
        </p:spPr>
        <p:txBody>
          <a:bodyPr anchor="t" rtlCol="false" tIns="0" lIns="0" bIns="0" rIns="0">
            <a:spAutoFit/>
          </a:bodyPr>
          <a:lstStyle/>
          <a:p>
            <a:pPr algn="l">
              <a:lnSpc>
                <a:spcPts val="7280"/>
              </a:lnSpc>
            </a:pPr>
            <a:r>
              <a:rPr lang="en-US" sz="5600">
                <a:solidFill>
                  <a:srgbClr val="000000"/>
                </a:solidFill>
                <a:latin typeface="Open Sauce"/>
              </a:rPr>
              <a:t>Problem Statement</a:t>
            </a:r>
          </a:p>
        </p:txBody>
      </p:sp>
      <p:grpSp>
        <p:nvGrpSpPr>
          <p:cNvPr name="Group 5" id="5"/>
          <p:cNvGrpSpPr/>
          <p:nvPr/>
        </p:nvGrpSpPr>
        <p:grpSpPr>
          <a:xfrm rot="0">
            <a:off x="10126978" y="8955455"/>
            <a:ext cx="1635682" cy="1331545"/>
            <a:chOff x="0" y="0"/>
            <a:chExt cx="2180909" cy="1775393"/>
          </a:xfrm>
        </p:grpSpPr>
        <p:sp>
          <p:nvSpPr>
            <p:cNvPr name="AutoShape 6" id="6"/>
            <p:cNvSpPr/>
            <p:nvPr/>
          </p:nvSpPr>
          <p:spPr>
            <a:xfrm rot="0">
              <a:off x="0" y="0"/>
              <a:ext cx="2180909" cy="1775393"/>
            </a:xfrm>
            <a:prstGeom prst="rect">
              <a:avLst/>
            </a:prstGeom>
            <a:solidFill>
              <a:srgbClr val="1A548F"/>
            </a:solidFill>
          </p:spPr>
        </p:sp>
        <p:grpSp>
          <p:nvGrpSpPr>
            <p:cNvPr name="Group 7" id="7"/>
            <p:cNvGrpSpPr/>
            <p:nvPr/>
          </p:nvGrpSpPr>
          <p:grpSpPr>
            <a:xfrm rot="0">
              <a:off x="598954" y="784146"/>
              <a:ext cx="964157" cy="188258"/>
              <a:chOff x="0" y="0"/>
              <a:chExt cx="2198440" cy="429260"/>
            </a:xfrm>
          </p:grpSpPr>
          <p:sp>
            <p:nvSpPr>
              <p:cNvPr name="Freeform 8" id="8"/>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sp>
        <p:nvSpPr>
          <p:cNvPr name="TextBox 9" id="9"/>
          <p:cNvSpPr txBox="true"/>
          <p:nvPr/>
        </p:nvSpPr>
        <p:spPr>
          <a:xfrm rot="0">
            <a:off x="1028700" y="4177869"/>
            <a:ext cx="8840021" cy="2295525"/>
          </a:xfrm>
          <a:prstGeom prst="rect">
            <a:avLst/>
          </a:prstGeom>
        </p:spPr>
        <p:txBody>
          <a:bodyPr anchor="t" rtlCol="false" tIns="0" lIns="0" bIns="0" rIns="0">
            <a:spAutoFit/>
          </a:bodyPr>
          <a:lstStyle/>
          <a:p>
            <a:pPr algn="l">
              <a:lnSpc>
                <a:spcPts val="3600"/>
              </a:lnSpc>
              <a:spcBef>
                <a:spcPct val="0"/>
              </a:spcBef>
            </a:pPr>
            <a:r>
              <a:rPr lang="en-US" sz="3000">
                <a:solidFill>
                  <a:srgbClr val="000000"/>
                </a:solidFill>
                <a:latin typeface="Open Sauce"/>
              </a:rPr>
              <a:t>According to the World Health Organization (WHO), road traffic injuries are among the top 10 leading causes of death worldwide, highlighting the urgent need for effective prevention strategies. </a:t>
            </a:r>
          </a:p>
        </p:txBody>
      </p:sp>
      <p:sp>
        <p:nvSpPr>
          <p:cNvPr name="TextBox 10" id="10"/>
          <p:cNvSpPr txBox="true"/>
          <p:nvPr/>
        </p:nvSpPr>
        <p:spPr>
          <a:xfrm rot="0">
            <a:off x="1028700" y="1944435"/>
            <a:ext cx="8840021" cy="1381125"/>
          </a:xfrm>
          <a:prstGeom prst="rect">
            <a:avLst/>
          </a:prstGeom>
        </p:spPr>
        <p:txBody>
          <a:bodyPr anchor="t" rtlCol="false" tIns="0" lIns="0" bIns="0" rIns="0">
            <a:spAutoFit/>
          </a:bodyPr>
          <a:lstStyle/>
          <a:p>
            <a:pPr algn="l">
              <a:lnSpc>
                <a:spcPts val="3600"/>
              </a:lnSpc>
              <a:spcBef>
                <a:spcPct val="0"/>
              </a:spcBef>
            </a:pPr>
            <a:r>
              <a:rPr lang="en-US" sz="3000">
                <a:solidFill>
                  <a:srgbClr val="000000"/>
                </a:solidFill>
                <a:latin typeface="Open Sauce"/>
              </a:rPr>
              <a:t>Road accidents are a major concern worldwide, causing injuries and deaths that have a profound impact on families and communities.</a:t>
            </a:r>
          </a:p>
        </p:txBody>
      </p:sp>
      <p:sp>
        <p:nvSpPr>
          <p:cNvPr name="TextBox 11" id="11"/>
          <p:cNvSpPr txBox="true"/>
          <p:nvPr/>
        </p:nvSpPr>
        <p:spPr>
          <a:xfrm rot="0">
            <a:off x="1028700" y="7325702"/>
            <a:ext cx="9098278" cy="1838325"/>
          </a:xfrm>
          <a:prstGeom prst="rect">
            <a:avLst/>
          </a:prstGeom>
        </p:spPr>
        <p:txBody>
          <a:bodyPr anchor="t" rtlCol="false" tIns="0" lIns="0" bIns="0" rIns="0">
            <a:spAutoFit/>
          </a:bodyPr>
          <a:lstStyle/>
          <a:p>
            <a:pPr algn="l">
              <a:lnSpc>
                <a:spcPts val="3600"/>
              </a:lnSpc>
              <a:spcBef>
                <a:spcPct val="0"/>
              </a:spcBef>
            </a:pPr>
            <a:r>
              <a:rPr lang="en-US" sz="3000">
                <a:solidFill>
                  <a:srgbClr val="000000"/>
                </a:solidFill>
                <a:latin typeface="Open Sauce"/>
              </a:rPr>
              <a:t>By studying the reasons behind these accidents, we can develop targeted interventions to improve road safety and reduce the number of accidents, injuries, and fatalities on roads </a:t>
            </a:r>
          </a:p>
        </p:txBody>
      </p:sp>
      <p:sp>
        <p:nvSpPr>
          <p:cNvPr name="AutoShape 12" id="12"/>
          <p:cNvSpPr/>
          <p:nvPr/>
        </p:nvSpPr>
        <p:spPr>
          <a:xfrm>
            <a:off x="1028700" y="1555376"/>
            <a:ext cx="6492240"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7712686"/>
            <a:ext cx="20972392" cy="2574314"/>
            <a:chOff x="0" y="0"/>
            <a:chExt cx="27963190" cy="3432419"/>
          </a:xfrm>
        </p:grpSpPr>
        <p:pic>
          <p:nvPicPr>
            <p:cNvPr name="Picture 3" id="3"/>
            <p:cNvPicPr>
              <a:picLocks noChangeAspect="true"/>
            </p:cNvPicPr>
            <p:nvPr/>
          </p:nvPicPr>
          <p:blipFill>
            <a:blip r:embed="rId2"/>
            <a:srcRect l="0" t="50054" r="0" b="31521"/>
            <a:stretch>
              <a:fillRect/>
            </a:stretch>
          </p:blipFill>
          <p:spPr>
            <a:xfrm flipH="false" flipV="false">
              <a:off x="0" y="0"/>
              <a:ext cx="27963190" cy="3432419"/>
            </a:xfrm>
            <a:prstGeom prst="rect">
              <a:avLst/>
            </a:prstGeom>
          </p:spPr>
        </p:pic>
      </p:grpSp>
      <p:sp>
        <p:nvSpPr>
          <p:cNvPr name="TextBox 4" id="4"/>
          <p:cNvSpPr txBox="true"/>
          <p:nvPr/>
        </p:nvSpPr>
        <p:spPr>
          <a:xfrm rot="0">
            <a:off x="1888167" y="421590"/>
            <a:ext cx="13739763" cy="909955"/>
          </a:xfrm>
          <a:prstGeom prst="rect">
            <a:avLst/>
          </a:prstGeom>
        </p:spPr>
        <p:txBody>
          <a:bodyPr anchor="t" rtlCol="false" tIns="0" lIns="0" bIns="0" rIns="0">
            <a:spAutoFit/>
          </a:bodyPr>
          <a:lstStyle/>
          <a:p>
            <a:pPr algn="l">
              <a:lnSpc>
                <a:spcPts val="7280"/>
              </a:lnSpc>
            </a:pPr>
            <a:r>
              <a:rPr lang="en-US" sz="5600">
                <a:solidFill>
                  <a:srgbClr val="000000"/>
                </a:solidFill>
                <a:latin typeface="Open Sauce"/>
              </a:rPr>
              <a:t>Objectives</a:t>
            </a:r>
          </a:p>
        </p:txBody>
      </p:sp>
      <p:sp>
        <p:nvSpPr>
          <p:cNvPr name="TextBox 5" id="5"/>
          <p:cNvSpPr txBox="true"/>
          <p:nvPr/>
        </p:nvSpPr>
        <p:spPr>
          <a:xfrm rot="0">
            <a:off x="1335350" y="1709140"/>
            <a:ext cx="15617299" cy="6153150"/>
          </a:xfrm>
          <a:prstGeom prst="rect">
            <a:avLst/>
          </a:prstGeom>
        </p:spPr>
        <p:txBody>
          <a:bodyPr anchor="t" rtlCol="false" tIns="0" lIns="0" bIns="0" rIns="0">
            <a:spAutoFit/>
          </a:bodyPr>
          <a:lstStyle/>
          <a:p>
            <a:pPr algn="l" marL="647698" indent="-323849" lvl="1">
              <a:lnSpc>
                <a:spcPts val="4499"/>
              </a:lnSpc>
              <a:buAutoNum type="arabicPeriod" startAt="1"/>
            </a:pPr>
            <a:r>
              <a:rPr lang="en-US" sz="2999">
                <a:solidFill>
                  <a:srgbClr val="000000"/>
                </a:solidFill>
                <a:latin typeface="Open Sauce Light"/>
              </a:rPr>
              <a:t>Identify Key Predictive Factors: Analyze various factors including roadway conditions, environmental influences, and driver behavior to identify the most significant predictors of crash occurrences. </a:t>
            </a:r>
          </a:p>
          <a:p>
            <a:pPr algn="l" marL="647698" indent="-323849" lvl="1">
              <a:lnSpc>
                <a:spcPts val="4499"/>
              </a:lnSpc>
              <a:buAutoNum type="arabicPeriod" startAt="1"/>
            </a:pPr>
            <a:r>
              <a:rPr lang="en-US" sz="2999">
                <a:solidFill>
                  <a:srgbClr val="000000"/>
                </a:solidFill>
                <a:latin typeface="Open Sauce Light"/>
              </a:rPr>
              <a:t>Build a Predictive Model for Crash Severity: Construct and train a predictive model to accurately forecast the severity of road accidents, categorizing outcomes as non-injury, minor, serious, or fatal. </a:t>
            </a:r>
          </a:p>
          <a:p>
            <a:pPr algn="l" marL="647698" indent="-323849" lvl="1">
              <a:lnSpc>
                <a:spcPts val="4499"/>
              </a:lnSpc>
              <a:buAutoNum type="arabicPeriod" startAt="1"/>
            </a:pPr>
            <a:r>
              <a:rPr lang="en-US" sz="2999">
                <a:solidFill>
                  <a:srgbClr val="000000"/>
                </a:solidFill>
                <a:latin typeface="Open Sauce Light"/>
              </a:rPr>
              <a:t>Develop an Early Warning System: Create a system that uses the predictive model to identify high-risk areas and times for potential accidents. </a:t>
            </a:r>
          </a:p>
          <a:p>
            <a:pPr algn="l" marL="647698" indent="-323849" lvl="1">
              <a:lnSpc>
                <a:spcPts val="4499"/>
              </a:lnSpc>
              <a:buAutoNum type="arabicPeriod" startAt="1"/>
            </a:pPr>
            <a:r>
              <a:rPr lang="en-US" sz="2999">
                <a:solidFill>
                  <a:srgbClr val="000000"/>
                </a:solidFill>
                <a:latin typeface="Open Sauce Light"/>
              </a:rPr>
              <a:t>Optimize Resource Allocation with Predictive Analytics: Utilize the predictive model to improve the allocation of emergency response and medical resources. </a:t>
            </a:r>
          </a:p>
          <a:p>
            <a:pPr algn="l">
              <a:lnSpc>
                <a:spcPts val="4499"/>
              </a:lnSpc>
            </a:pPr>
          </a:p>
        </p:txBody>
      </p:sp>
      <p:grpSp>
        <p:nvGrpSpPr>
          <p:cNvPr name="Group 6" id="6"/>
          <p:cNvGrpSpPr/>
          <p:nvPr/>
        </p:nvGrpSpPr>
        <p:grpSpPr>
          <a:xfrm rot="0">
            <a:off x="16952650" y="0"/>
            <a:ext cx="1635682" cy="1331545"/>
            <a:chOff x="0" y="0"/>
            <a:chExt cx="2180909" cy="1775393"/>
          </a:xfrm>
        </p:grpSpPr>
        <p:sp>
          <p:nvSpPr>
            <p:cNvPr name="AutoShape 7" id="7"/>
            <p:cNvSpPr/>
            <p:nvPr/>
          </p:nvSpPr>
          <p:spPr>
            <a:xfrm rot="0">
              <a:off x="0" y="0"/>
              <a:ext cx="2180909" cy="1775393"/>
            </a:xfrm>
            <a:prstGeom prst="rect">
              <a:avLst/>
            </a:prstGeom>
            <a:solidFill>
              <a:srgbClr val="1A548F"/>
            </a:solidFill>
          </p:spPr>
        </p:sp>
        <p:grpSp>
          <p:nvGrpSpPr>
            <p:cNvPr name="Group 8" id="8"/>
            <p:cNvGrpSpPr/>
            <p:nvPr/>
          </p:nvGrpSpPr>
          <p:grpSpPr>
            <a:xfrm rot="0">
              <a:off x="598954" y="784146"/>
              <a:ext cx="964157" cy="188258"/>
              <a:chOff x="0" y="0"/>
              <a:chExt cx="2198440" cy="429260"/>
            </a:xfrm>
          </p:grpSpPr>
          <p:sp>
            <p:nvSpPr>
              <p:cNvPr name="Freeform 9" id="9"/>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A548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tretch>
            <a:fillRect/>
          </a:stretch>
        </p:blipFill>
        <p:spPr>
          <a:xfrm rot="0">
            <a:off x="51800" y="7202794"/>
            <a:ext cx="18771818" cy="4111013"/>
          </a:xfrm>
          <a:prstGeom prst="rect">
            <a:avLst/>
          </a:prstGeom>
        </p:spPr>
      </p:pic>
      <p:sp>
        <p:nvSpPr>
          <p:cNvPr name="TextBox 3" id="3"/>
          <p:cNvSpPr txBox="true"/>
          <p:nvPr/>
        </p:nvSpPr>
        <p:spPr>
          <a:xfrm rot="0">
            <a:off x="5524340" y="730968"/>
            <a:ext cx="7239321" cy="909955"/>
          </a:xfrm>
          <a:prstGeom prst="rect">
            <a:avLst/>
          </a:prstGeom>
        </p:spPr>
        <p:txBody>
          <a:bodyPr anchor="t" rtlCol="false" tIns="0" lIns="0" bIns="0" rIns="0">
            <a:spAutoFit/>
          </a:bodyPr>
          <a:lstStyle/>
          <a:p>
            <a:pPr algn="ctr">
              <a:lnSpc>
                <a:spcPts val="7280"/>
              </a:lnSpc>
            </a:pPr>
            <a:r>
              <a:rPr lang="en-US" sz="5600">
                <a:solidFill>
                  <a:srgbClr val="FFFFFF"/>
                </a:solidFill>
                <a:latin typeface="Open Sauce"/>
              </a:rPr>
              <a:t>Data Understanding</a:t>
            </a:r>
          </a:p>
        </p:txBody>
      </p:sp>
      <p:sp>
        <p:nvSpPr>
          <p:cNvPr name="AutoShape 4" id="4"/>
          <p:cNvSpPr/>
          <p:nvPr/>
        </p:nvSpPr>
        <p:spPr>
          <a:xfrm>
            <a:off x="1028700" y="7477853"/>
            <a:ext cx="7226448" cy="0"/>
          </a:xfrm>
          <a:prstGeom prst="line">
            <a:avLst/>
          </a:prstGeom>
          <a:ln cap="rnd" w="9525">
            <a:solidFill>
              <a:srgbClr val="FFFFFF"/>
            </a:solidFill>
            <a:prstDash val="solid"/>
            <a:headEnd type="none" len="sm" w="sm"/>
            <a:tailEnd type="none" len="sm" w="sm"/>
          </a:ln>
        </p:spPr>
      </p:sp>
      <p:sp>
        <p:nvSpPr>
          <p:cNvPr name="TextBox 5" id="5"/>
          <p:cNvSpPr txBox="true"/>
          <p:nvPr/>
        </p:nvSpPr>
        <p:spPr>
          <a:xfrm rot="0">
            <a:off x="1028700" y="4016206"/>
            <a:ext cx="16230600" cy="2476500"/>
          </a:xfrm>
          <a:prstGeom prst="rect">
            <a:avLst/>
          </a:prstGeom>
        </p:spPr>
        <p:txBody>
          <a:bodyPr anchor="t" rtlCol="false" tIns="0" lIns="0" bIns="0" rIns="0">
            <a:spAutoFit/>
          </a:bodyPr>
          <a:lstStyle/>
          <a:p>
            <a:pPr algn="l" marL="647700" indent="-323850" lvl="1">
              <a:lnSpc>
                <a:spcPts val="3900"/>
              </a:lnSpc>
              <a:buFont typeface="Arial"/>
              <a:buChar char="•"/>
            </a:pPr>
            <a:r>
              <a:rPr lang="en-US" sz="3000">
                <a:solidFill>
                  <a:srgbClr val="FFFFFF"/>
                </a:solidFill>
                <a:latin typeface="Open Sauce Bold"/>
              </a:rPr>
              <a:t>Source of Data:</a:t>
            </a:r>
            <a:r>
              <a:rPr lang="en-US" sz="3000">
                <a:solidFill>
                  <a:srgbClr val="FFFFFF"/>
                </a:solidFill>
                <a:latin typeface="Open Sauce"/>
              </a:rPr>
              <a:t> The dataset utilized for this analysis was obtained from the official New Zealand Government data website. It encompasses comprehensive information regarding road accidents spanning from the year 2000 through April 2024.</a:t>
            </a:r>
          </a:p>
          <a:p>
            <a:pPr algn="l">
              <a:lnSpc>
                <a:spcPts val="3900"/>
              </a:lnSpc>
            </a:pPr>
          </a:p>
        </p:txBody>
      </p:sp>
      <p:grpSp>
        <p:nvGrpSpPr>
          <p:cNvPr name="Group 6" id="6"/>
          <p:cNvGrpSpPr/>
          <p:nvPr/>
        </p:nvGrpSpPr>
        <p:grpSpPr>
          <a:xfrm rot="0">
            <a:off x="1643718" y="3064395"/>
            <a:ext cx="15615582" cy="9525"/>
            <a:chOff x="0" y="0"/>
            <a:chExt cx="20820776" cy="12700"/>
          </a:xfrm>
        </p:grpSpPr>
        <p:sp>
          <p:nvSpPr>
            <p:cNvPr name="AutoShape 7" id="7"/>
            <p:cNvSpPr/>
            <p:nvPr/>
          </p:nvSpPr>
          <p:spPr>
            <a:xfrm rot="0">
              <a:off x="0" y="0"/>
              <a:ext cx="9598464" cy="0"/>
            </a:xfrm>
            <a:prstGeom prst="line">
              <a:avLst/>
            </a:prstGeom>
            <a:ln cap="rnd" w="12700">
              <a:solidFill>
                <a:srgbClr val="FFFFFF"/>
              </a:solidFill>
              <a:prstDash val="solid"/>
              <a:headEnd type="none" len="sm" w="sm"/>
              <a:tailEnd type="none" len="sm" w="sm"/>
            </a:ln>
          </p:spPr>
        </p:sp>
        <p:sp>
          <p:nvSpPr>
            <p:cNvPr name="AutoShape 8" id="8"/>
            <p:cNvSpPr/>
            <p:nvPr/>
          </p:nvSpPr>
          <p:spPr>
            <a:xfrm rot="0">
              <a:off x="11222312" y="0"/>
              <a:ext cx="9598464" cy="0"/>
            </a:xfrm>
            <a:prstGeom prst="line">
              <a:avLst/>
            </a:prstGeom>
            <a:ln cap="rnd" w="12700">
              <a:solidFill>
                <a:srgbClr val="FFFFFF"/>
              </a:solidFill>
              <a:prstDash val="solid"/>
              <a:headEnd type="none" len="sm" w="sm"/>
              <a:tailEnd type="none" len="sm" w="sm"/>
            </a:ln>
          </p:spPr>
        </p:sp>
      </p:grpSp>
      <p:sp>
        <p:nvSpPr>
          <p:cNvPr name="AutoShape 9" id="9"/>
          <p:cNvSpPr/>
          <p:nvPr/>
        </p:nvSpPr>
        <p:spPr>
          <a:xfrm>
            <a:off x="9445434" y="7487378"/>
            <a:ext cx="7226448" cy="0"/>
          </a:xfrm>
          <a:prstGeom prst="line">
            <a:avLst/>
          </a:prstGeom>
          <a:ln cap="rnd" w="9525">
            <a:solidFill>
              <a:srgbClr val="FFFFFF"/>
            </a:solidFill>
            <a:prstDash val="solid"/>
            <a:headEnd type="none" len="sm" w="sm"/>
            <a:tailEnd type="none" len="sm" w="sm"/>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93247" y="-169582"/>
            <a:ext cx="4085528" cy="10596688"/>
            <a:chOff x="0" y="0"/>
            <a:chExt cx="5447371" cy="14128917"/>
          </a:xfrm>
        </p:grpSpPr>
        <p:pic>
          <p:nvPicPr>
            <p:cNvPr name="Picture 3" id="3"/>
            <p:cNvPicPr>
              <a:picLocks noChangeAspect="true"/>
            </p:cNvPicPr>
            <p:nvPr/>
          </p:nvPicPr>
          <p:blipFill>
            <a:blip r:embed="rId2"/>
            <a:srcRect l="33465" t="0" r="40831" b="0"/>
            <a:stretch>
              <a:fillRect/>
            </a:stretch>
          </p:blipFill>
          <p:spPr>
            <a:xfrm flipH="false" flipV="false">
              <a:off x="0" y="0"/>
              <a:ext cx="5447371" cy="14128917"/>
            </a:xfrm>
            <a:prstGeom prst="rect">
              <a:avLst/>
            </a:prstGeom>
          </p:spPr>
        </p:pic>
      </p:grpSp>
      <p:sp>
        <p:nvSpPr>
          <p:cNvPr name="TextBox 4" id="4"/>
          <p:cNvSpPr txBox="true"/>
          <p:nvPr/>
        </p:nvSpPr>
        <p:spPr>
          <a:xfrm rot="0">
            <a:off x="7632137" y="171450"/>
            <a:ext cx="7123100" cy="857250"/>
          </a:xfrm>
          <a:prstGeom prst="rect">
            <a:avLst/>
          </a:prstGeom>
        </p:spPr>
        <p:txBody>
          <a:bodyPr anchor="t" rtlCol="false" tIns="0" lIns="0" bIns="0" rIns="0">
            <a:spAutoFit/>
          </a:bodyPr>
          <a:lstStyle/>
          <a:p>
            <a:pPr algn="ctr">
              <a:lnSpc>
                <a:spcPts val="6720"/>
              </a:lnSpc>
            </a:pPr>
            <a:r>
              <a:rPr lang="en-US" sz="5600">
                <a:solidFill>
                  <a:srgbClr val="000000"/>
                </a:solidFill>
                <a:latin typeface="Open Sauce"/>
              </a:rPr>
              <a:t>Data visualizations</a:t>
            </a:r>
          </a:p>
        </p:txBody>
      </p:sp>
      <p:grpSp>
        <p:nvGrpSpPr>
          <p:cNvPr name="Group 5" id="5"/>
          <p:cNvGrpSpPr/>
          <p:nvPr/>
        </p:nvGrpSpPr>
        <p:grpSpPr>
          <a:xfrm rot="0">
            <a:off x="16083171" y="8492135"/>
            <a:ext cx="2204829" cy="1794865"/>
            <a:chOff x="0" y="0"/>
            <a:chExt cx="2939772" cy="2393154"/>
          </a:xfrm>
        </p:grpSpPr>
        <p:sp>
          <p:nvSpPr>
            <p:cNvPr name="AutoShape 6" id="6"/>
            <p:cNvSpPr/>
            <p:nvPr/>
          </p:nvSpPr>
          <p:spPr>
            <a:xfrm rot="0">
              <a:off x="0" y="0"/>
              <a:ext cx="2939772" cy="2393154"/>
            </a:xfrm>
            <a:prstGeom prst="rect">
              <a:avLst/>
            </a:prstGeom>
            <a:solidFill>
              <a:srgbClr val="1A548F"/>
            </a:solidFill>
          </p:spPr>
        </p:sp>
        <p:grpSp>
          <p:nvGrpSpPr>
            <p:cNvPr name="Group 7" id="7"/>
            <p:cNvGrpSpPr/>
            <p:nvPr/>
          </p:nvGrpSpPr>
          <p:grpSpPr>
            <a:xfrm rot="0">
              <a:off x="820065" y="1021554"/>
              <a:ext cx="1299642" cy="253764"/>
              <a:chOff x="0" y="0"/>
              <a:chExt cx="2198440" cy="429260"/>
            </a:xfrm>
          </p:grpSpPr>
          <p:sp>
            <p:nvSpPr>
              <p:cNvPr name="Freeform 8" id="8"/>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sp>
        <p:nvSpPr>
          <p:cNvPr name="TextBox 9" id="9"/>
          <p:cNvSpPr txBox="true"/>
          <p:nvPr/>
        </p:nvSpPr>
        <p:spPr>
          <a:xfrm rot="0">
            <a:off x="5813630" y="2947035"/>
            <a:ext cx="11839449" cy="4097655"/>
          </a:xfrm>
          <a:prstGeom prst="rect">
            <a:avLst/>
          </a:prstGeom>
        </p:spPr>
        <p:txBody>
          <a:bodyPr anchor="t" rtlCol="false" tIns="0" lIns="0" bIns="0" rIns="0">
            <a:spAutoFit/>
          </a:bodyPr>
          <a:lstStyle/>
          <a:p>
            <a:pPr algn="just">
              <a:lnSpc>
                <a:spcPts val="6660"/>
              </a:lnSpc>
            </a:pPr>
            <a:r>
              <a:rPr lang="en-US" sz="3000">
                <a:solidFill>
                  <a:srgbClr val="000000"/>
                </a:solidFill>
                <a:latin typeface="Open Sauce"/>
              </a:rPr>
              <a:t>We looked at the following visualizations: </a:t>
            </a:r>
          </a:p>
          <a:p>
            <a:pPr algn="just" marL="647700" indent="-323850" lvl="1">
              <a:lnSpc>
                <a:spcPts val="6660"/>
              </a:lnSpc>
              <a:buAutoNum type="arabicPeriod" startAt="1"/>
            </a:pPr>
            <a:r>
              <a:rPr lang="en-US" sz="3000">
                <a:solidFill>
                  <a:srgbClr val="000000"/>
                </a:solidFill>
                <a:latin typeface="Open Sauce"/>
              </a:rPr>
              <a:t>Spread of speed limit by crash severity</a:t>
            </a:r>
          </a:p>
          <a:p>
            <a:pPr algn="just" marL="647700" indent="-323850" lvl="1">
              <a:lnSpc>
                <a:spcPts val="6660"/>
              </a:lnSpc>
              <a:buAutoNum type="arabicPeriod" startAt="1"/>
            </a:pPr>
            <a:r>
              <a:rPr lang="en-US" sz="3000">
                <a:solidFill>
                  <a:srgbClr val="000000"/>
                </a:solidFill>
                <a:latin typeface="Open Sauce"/>
              </a:rPr>
              <a:t>Count of fatal road accidents in different weather conditions</a:t>
            </a:r>
          </a:p>
          <a:p>
            <a:pPr algn="just" marL="647700" indent="-323850" lvl="1">
              <a:lnSpc>
                <a:spcPts val="6660"/>
              </a:lnSpc>
              <a:buAutoNum type="arabicPeriod" startAt="1"/>
            </a:pPr>
            <a:r>
              <a:rPr lang="en-US" sz="3000">
                <a:solidFill>
                  <a:srgbClr val="000000"/>
                </a:solidFill>
                <a:latin typeface="Open Sauce"/>
              </a:rPr>
              <a:t>Chart of fatal road accidents in different road terrain</a:t>
            </a:r>
          </a:p>
          <a:p>
            <a:pPr algn="just" marL="647700" indent="-323850" lvl="1">
              <a:lnSpc>
                <a:spcPts val="6660"/>
              </a:lnSpc>
              <a:buAutoNum type="arabicPeriod" startAt="1"/>
            </a:pPr>
            <a:r>
              <a:rPr lang="en-US" sz="3000">
                <a:solidFill>
                  <a:srgbClr val="000000"/>
                </a:solidFill>
                <a:latin typeface="Open Sauce"/>
              </a:rPr>
              <a:t>Model performance</a:t>
            </a:r>
          </a:p>
        </p:txBody>
      </p:sp>
      <p:sp>
        <p:nvSpPr>
          <p:cNvPr name="AutoShape 10" id="10"/>
          <p:cNvSpPr/>
          <p:nvPr/>
        </p:nvSpPr>
        <p:spPr>
          <a:xfrm>
            <a:off x="7947567" y="1524000"/>
            <a:ext cx="6492240"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93247" y="-169582"/>
            <a:ext cx="4085528" cy="10596688"/>
            <a:chOff x="0" y="0"/>
            <a:chExt cx="5447371" cy="14128917"/>
          </a:xfrm>
        </p:grpSpPr>
        <p:pic>
          <p:nvPicPr>
            <p:cNvPr name="Picture 3" id="3"/>
            <p:cNvPicPr>
              <a:picLocks noChangeAspect="true"/>
            </p:cNvPicPr>
            <p:nvPr/>
          </p:nvPicPr>
          <p:blipFill>
            <a:blip r:embed="rId2"/>
            <a:srcRect l="33465" t="0" r="40831" b="0"/>
            <a:stretch>
              <a:fillRect/>
            </a:stretch>
          </p:blipFill>
          <p:spPr>
            <a:xfrm flipH="false" flipV="false">
              <a:off x="0" y="0"/>
              <a:ext cx="5447371" cy="14128917"/>
            </a:xfrm>
            <a:prstGeom prst="rect">
              <a:avLst/>
            </a:prstGeom>
          </p:spPr>
        </p:pic>
      </p:grpSp>
      <p:sp>
        <p:nvSpPr>
          <p:cNvPr name="Freeform 4" id="4"/>
          <p:cNvSpPr/>
          <p:nvPr/>
        </p:nvSpPr>
        <p:spPr>
          <a:xfrm flipH="false" flipV="false" rot="0">
            <a:off x="5978705" y="1850966"/>
            <a:ext cx="10455110" cy="6585068"/>
          </a:xfrm>
          <a:custGeom>
            <a:avLst/>
            <a:gdLst/>
            <a:ahLst/>
            <a:cxnLst/>
            <a:rect r="r" b="b" t="t" l="l"/>
            <a:pathLst>
              <a:path h="6585068" w="10455110">
                <a:moveTo>
                  <a:pt x="0" y="0"/>
                </a:moveTo>
                <a:lnTo>
                  <a:pt x="10455110" y="0"/>
                </a:lnTo>
                <a:lnTo>
                  <a:pt x="10455110" y="6585068"/>
                </a:lnTo>
                <a:lnTo>
                  <a:pt x="0" y="6585068"/>
                </a:lnTo>
                <a:lnTo>
                  <a:pt x="0" y="0"/>
                </a:lnTo>
                <a:close/>
              </a:path>
            </a:pathLst>
          </a:custGeom>
          <a:blipFill>
            <a:blip r:embed="rId3"/>
            <a:stretch>
              <a:fillRect l="-163" t="-4729" r="-2259" b="0"/>
            </a:stretch>
          </a:blipFill>
        </p:spPr>
      </p:sp>
      <p:sp>
        <p:nvSpPr>
          <p:cNvPr name="TextBox 5" id="5"/>
          <p:cNvSpPr txBox="true"/>
          <p:nvPr/>
        </p:nvSpPr>
        <p:spPr>
          <a:xfrm rot="0">
            <a:off x="4375872" y="389183"/>
            <a:ext cx="13660777" cy="857250"/>
          </a:xfrm>
          <a:prstGeom prst="rect">
            <a:avLst/>
          </a:prstGeom>
        </p:spPr>
        <p:txBody>
          <a:bodyPr anchor="t" rtlCol="false" tIns="0" lIns="0" bIns="0" rIns="0">
            <a:spAutoFit/>
          </a:bodyPr>
          <a:lstStyle/>
          <a:p>
            <a:pPr algn="ctr">
              <a:lnSpc>
                <a:spcPts val="6720"/>
              </a:lnSpc>
            </a:pPr>
            <a:r>
              <a:rPr lang="en-US" sz="5600">
                <a:solidFill>
                  <a:srgbClr val="000000"/>
                </a:solidFill>
                <a:latin typeface="Open Sauce"/>
              </a:rPr>
              <a:t>Spread of speed limit by crash severity</a:t>
            </a:r>
          </a:p>
        </p:txBody>
      </p:sp>
      <p:sp>
        <p:nvSpPr>
          <p:cNvPr name="TextBox 6" id="6"/>
          <p:cNvSpPr txBox="true"/>
          <p:nvPr/>
        </p:nvSpPr>
        <p:spPr>
          <a:xfrm rot="0">
            <a:off x="5829616" y="8505327"/>
            <a:ext cx="10646391" cy="923925"/>
          </a:xfrm>
          <a:prstGeom prst="rect">
            <a:avLst/>
          </a:prstGeom>
        </p:spPr>
        <p:txBody>
          <a:bodyPr anchor="t" rtlCol="false" tIns="0" lIns="0" bIns="0" rIns="0">
            <a:spAutoFit/>
          </a:bodyPr>
          <a:lstStyle/>
          <a:p>
            <a:pPr algn="ctr">
              <a:lnSpc>
                <a:spcPts val="3600"/>
              </a:lnSpc>
            </a:pPr>
            <a:r>
              <a:rPr lang="en-US" sz="3000">
                <a:solidFill>
                  <a:srgbClr val="000000"/>
                </a:solidFill>
                <a:latin typeface="Open Sauce"/>
              </a:rPr>
              <a:t>Most fatal crashes occur when the speed limit is between 80 and 100 kph</a:t>
            </a:r>
          </a:p>
        </p:txBody>
      </p:sp>
      <p:sp>
        <p:nvSpPr>
          <p:cNvPr name="AutoShape 7" id="7"/>
          <p:cNvSpPr/>
          <p:nvPr/>
        </p:nvSpPr>
        <p:spPr>
          <a:xfrm flipV="true">
            <a:off x="5075971" y="1526005"/>
            <a:ext cx="12183329" cy="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16083171" y="8492135"/>
            <a:ext cx="2204829" cy="1794865"/>
            <a:chOff x="0" y="0"/>
            <a:chExt cx="2939772" cy="2393154"/>
          </a:xfrm>
        </p:grpSpPr>
        <p:sp>
          <p:nvSpPr>
            <p:cNvPr name="AutoShape 9" id="9"/>
            <p:cNvSpPr/>
            <p:nvPr/>
          </p:nvSpPr>
          <p:spPr>
            <a:xfrm rot="0">
              <a:off x="0" y="0"/>
              <a:ext cx="2939772" cy="2393154"/>
            </a:xfrm>
            <a:prstGeom prst="rect">
              <a:avLst/>
            </a:prstGeom>
            <a:solidFill>
              <a:srgbClr val="1A548F"/>
            </a:solidFill>
          </p:spPr>
        </p:sp>
        <p:grpSp>
          <p:nvGrpSpPr>
            <p:cNvPr name="Group 10" id="10"/>
            <p:cNvGrpSpPr/>
            <p:nvPr/>
          </p:nvGrpSpPr>
          <p:grpSpPr>
            <a:xfrm rot="0">
              <a:off x="820065" y="1021554"/>
              <a:ext cx="1299642" cy="253764"/>
              <a:chOff x="0" y="0"/>
              <a:chExt cx="2198440" cy="429260"/>
            </a:xfrm>
          </p:grpSpPr>
          <p:sp>
            <p:nvSpPr>
              <p:cNvPr name="Freeform 11" id="11"/>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93247" y="-169582"/>
            <a:ext cx="4085528" cy="10596688"/>
            <a:chOff x="0" y="0"/>
            <a:chExt cx="5447371" cy="14128917"/>
          </a:xfrm>
        </p:grpSpPr>
        <p:pic>
          <p:nvPicPr>
            <p:cNvPr name="Picture 3" id="3"/>
            <p:cNvPicPr>
              <a:picLocks noChangeAspect="true"/>
            </p:cNvPicPr>
            <p:nvPr/>
          </p:nvPicPr>
          <p:blipFill>
            <a:blip r:embed="rId2"/>
            <a:srcRect l="33465" t="0" r="40831" b="0"/>
            <a:stretch>
              <a:fillRect/>
            </a:stretch>
          </p:blipFill>
          <p:spPr>
            <a:xfrm flipH="false" flipV="false">
              <a:off x="0" y="0"/>
              <a:ext cx="5447371" cy="14128917"/>
            </a:xfrm>
            <a:prstGeom prst="rect">
              <a:avLst/>
            </a:prstGeom>
          </p:spPr>
        </p:pic>
      </p:grpSp>
      <p:sp>
        <p:nvSpPr>
          <p:cNvPr name="Freeform 4" id="4"/>
          <p:cNvSpPr/>
          <p:nvPr/>
        </p:nvSpPr>
        <p:spPr>
          <a:xfrm flipH="false" flipV="false" rot="0">
            <a:off x="5953311" y="2551485"/>
            <a:ext cx="10175491" cy="5731719"/>
          </a:xfrm>
          <a:custGeom>
            <a:avLst/>
            <a:gdLst/>
            <a:ahLst/>
            <a:cxnLst/>
            <a:rect r="r" b="b" t="t" l="l"/>
            <a:pathLst>
              <a:path h="5731719" w="10175491">
                <a:moveTo>
                  <a:pt x="0" y="0"/>
                </a:moveTo>
                <a:lnTo>
                  <a:pt x="10175491" y="0"/>
                </a:lnTo>
                <a:lnTo>
                  <a:pt x="10175491" y="5731719"/>
                </a:lnTo>
                <a:lnTo>
                  <a:pt x="0" y="5731719"/>
                </a:lnTo>
                <a:lnTo>
                  <a:pt x="0" y="0"/>
                </a:lnTo>
                <a:close/>
              </a:path>
            </a:pathLst>
          </a:custGeom>
          <a:blipFill>
            <a:blip r:embed="rId3"/>
            <a:stretch>
              <a:fillRect l="-202" t="0" r="0" b="-4315"/>
            </a:stretch>
          </a:blipFill>
        </p:spPr>
      </p:sp>
      <p:sp>
        <p:nvSpPr>
          <p:cNvPr name="TextBox 5" id="5"/>
          <p:cNvSpPr txBox="true"/>
          <p:nvPr/>
        </p:nvSpPr>
        <p:spPr>
          <a:xfrm rot="0">
            <a:off x="4802200" y="171450"/>
            <a:ext cx="12457100" cy="1704975"/>
          </a:xfrm>
          <a:prstGeom prst="rect">
            <a:avLst/>
          </a:prstGeom>
        </p:spPr>
        <p:txBody>
          <a:bodyPr anchor="t" rtlCol="false" tIns="0" lIns="0" bIns="0" rIns="0">
            <a:spAutoFit/>
          </a:bodyPr>
          <a:lstStyle/>
          <a:p>
            <a:pPr algn="ctr">
              <a:lnSpc>
                <a:spcPts val="6720"/>
              </a:lnSpc>
            </a:pPr>
            <a:r>
              <a:rPr lang="en-US" sz="5600">
                <a:solidFill>
                  <a:srgbClr val="000000"/>
                </a:solidFill>
                <a:latin typeface="Open Sauce"/>
              </a:rPr>
              <a:t>Count of fatal road accidents in different weather conditions</a:t>
            </a:r>
          </a:p>
        </p:txBody>
      </p:sp>
      <p:sp>
        <p:nvSpPr>
          <p:cNvPr name="TextBox 6" id="6"/>
          <p:cNvSpPr txBox="true"/>
          <p:nvPr/>
        </p:nvSpPr>
        <p:spPr>
          <a:xfrm rot="0">
            <a:off x="5063418" y="8922842"/>
            <a:ext cx="10684384" cy="466725"/>
          </a:xfrm>
          <a:prstGeom prst="rect">
            <a:avLst/>
          </a:prstGeom>
        </p:spPr>
        <p:txBody>
          <a:bodyPr anchor="t" rtlCol="false" tIns="0" lIns="0" bIns="0" rIns="0">
            <a:spAutoFit/>
          </a:bodyPr>
          <a:lstStyle/>
          <a:p>
            <a:pPr algn="ctr">
              <a:lnSpc>
                <a:spcPts val="3600"/>
              </a:lnSpc>
            </a:pPr>
            <a:r>
              <a:rPr lang="en-US" sz="3000">
                <a:solidFill>
                  <a:srgbClr val="000000"/>
                </a:solidFill>
                <a:latin typeface="Open Sauce"/>
              </a:rPr>
              <a:t>Most fatal road accidents occur when there is mist or fog</a:t>
            </a:r>
          </a:p>
        </p:txBody>
      </p:sp>
      <p:sp>
        <p:nvSpPr>
          <p:cNvPr name="AutoShape 7" id="7"/>
          <p:cNvSpPr/>
          <p:nvPr/>
        </p:nvSpPr>
        <p:spPr>
          <a:xfrm>
            <a:off x="5674647" y="1876425"/>
            <a:ext cx="10925920" cy="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16083171" y="8492135"/>
            <a:ext cx="2204829" cy="1794865"/>
            <a:chOff x="0" y="0"/>
            <a:chExt cx="2939772" cy="2393154"/>
          </a:xfrm>
        </p:grpSpPr>
        <p:sp>
          <p:nvSpPr>
            <p:cNvPr name="AutoShape 9" id="9"/>
            <p:cNvSpPr/>
            <p:nvPr/>
          </p:nvSpPr>
          <p:spPr>
            <a:xfrm rot="0">
              <a:off x="0" y="0"/>
              <a:ext cx="2939772" cy="2393154"/>
            </a:xfrm>
            <a:prstGeom prst="rect">
              <a:avLst/>
            </a:prstGeom>
            <a:solidFill>
              <a:srgbClr val="1A548F"/>
            </a:solidFill>
          </p:spPr>
        </p:sp>
        <p:grpSp>
          <p:nvGrpSpPr>
            <p:cNvPr name="Group 10" id="10"/>
            <p:cNvGrpSpPr/>
            <p:nvPr/>
          </p:nvGrpSpPr>
          <p:grpSpPr>
            <a:xfrm rot="0">
              <a:off x="820065" y="1021554"/>
              <a:ext cx="1299642" cy="253764"/>
              <a:chOff x="0" y="0"/>
              <a:chExt cx="2198440" cy="429260"/>
            </a:xfrm>
          </p:grpSpPr>
          <p:sp>
            <p:nvSpPr>
              <p:cNvPr name="Freeform 11" id="11"/>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93247" y="-169582"/>
            <a:ext cx="4085528" cy="10596688"/>
            <a:chOff x="0" y="0"/>
            <a:chExt cx="5447371" cy="14128917"/>
          </a:xfrm>
        </p:grpSpPr>
        <p:pic>
          <p:nvPicPr>
            <p:cNvPr name="Picture 3" id="3"/>
            <p:cNvPicPr>
              <a:picLocks noChangeAspect="true"/>
            </p:cNvPicPr>
            <p:nvPr/>
          </p:nvPicPr>
          <p:blipFill>
            <a:blip r:embed="rId2"/>
            <a:srcRect l="33465" t="0" r="40831" b="0"/>
            <a:stretch>
              <a:fillRect/>
            </a:stretch>
          </p:blipFill>
          <p:spPr>
            <a:xfrm flipH="false" flipV="false">
              <a:off x="0" y="0"/>
              <a:ext cx="5447371" cy="14128917"/>
            </a:xfrm>
            <a:prstGeom prst="rect">
              <a:avLst/>
            </a:prstGeom>
          </p:spPr>
        </p:pic>
      </p:grpSp>
      <p:sp>
        <p:nvSpPr>
          <p:cNvPr name="Freeform 4" id="4"/>
          <p:cNvSpPr/>
          <p:nvPr/>
        </p:nvSpPr>
        <p:spPr>
          <a:xfrm flipH="false" flipV="false" rot="0">
            <a:off x="8109470" y="2928907"/>
            <a:ext cx="6184783" cy="5246228"/>
          </a:xfrm>
          <a:custGeom>
            <a:avLst/>
            <a:gdLst/>
            <a:ahLst/>
            <a:cxnLst/>
            <a:rect r="r" b="b" t="t" l="l"/>
            <a:pathLst>
              <a:path h="5246228" w="6184783">
                <a:moveTo>
                  <a:pt x="0" y="0"/>
                </a:moveTo>
                <a:lnTo>
                  <a:pt x="6184782" y="0"/>
                </a:lnTo>
                <a:lnTo>
                  <a:pt x="6184782" y="5246228"/>
                </a:lnTo>
                <a:lnTo>
                  <a:pt x="0" y="5246228"/>
                </a:lnTo>
                <a:lnTo>
                  <a:pt x="0" y="0"/>
                </a:lnTo>
                <a:close/>
              </a:path>
            </a:pathLst>
          </a:custGeom>
          <a:blipFill>
            <a:blip r:embed="rId3"/>
            <a:stretch>
              <a:fillRect l="0" t="-12781" r="-2478" b="-13043"/>
            </a:stretch>
          </a:blipFill>
        </p:spPr>
      </p:sp>
      <p:sp>
        <p:nvSpPr>
          <p:cNvPr name="TextBox 5" id="5"/>
          <p:cNvSpPr txBox="true"/>
          <p:nvPr/>
        </p:nvSpPr>
        <p:spPr>
          <a:xfrm rot="0">
            <a:off x="4952698" y="171450"/>
            <a:ext cx="12498326" cy="1704975"/>
          </a:xfrm>
          <a:prstGeom prst="rect">
            <a:avLst/>
          </a:prstGeom>
        </p:spPr>
        <p:txBody>
          <a:bodyPr anchor="t" rtlCol="false" tIns="0" lIns="0" bIns="0" rIns="0">
            <a:spAutoFit/>
          </a:bodyPr>
          <a:lstStyle/>
          <a:p>
            <a:pPr algn="ctr">
              <a:lnSpc>
                <a:spcPts val="6720"/>
              </a:lnSpc>
            </a:pPr>
            <a:r>
              <a:rPr lang="en-US" sz="5600">
                <a:solidFill>
                  <a:srgbClr val="000000"/>
                </a:solidFill>
                <a:latin typeface="Open Sauce"/>
              </a:rPr>
              <a:t>Chart of fatal road accidents in different road terrain</a:t>
            </a:r>
          </a:p>
        </p:txBody>
      </p:sp>
      <p:sp>
        <p:nvSpPr>
          <p:cNvPr name="TextBox 6" id="6"/>
          <p:cNvSpPr txBox="true"/>
          <p:nvPr/>
        </p:nvSpPr>
        <p:spPr>
          <a:xfrm rot="0">
            <a:off x="6776944" y="9020175"/>
            <a:ext cx="8849835" cy="466725"/>
          </a:xfrm>
          <a:prstGeom prst="rect">
            <a:avLst/>
          </a:prstGeom>
        </p:spPr>
        <p:txBody>
          <a:bodyPr anchor="t" rtlCol="false" tIns="0" lIns="0" bIns="0" rIns="0">
            <a:spAutoFit/>
          </a:bodyPr>
          <a:lstStyle/>
          <a:p>
            <a:pPr algn="ctr">
              <a:lnSpc>
                <a:spcPts val="3600"/>
              </a:lnSpc>
            </a:pPr>
            <a:r>
              <a:rPr lang="en-US" sz="3000">
                <a:solidFill>
                  <a:srgbClr val="000000"/>
                </a:solidFill>
                <a:latin typeface="Open Sauce"/>
              </a:rPr>
              <a:t>Most fatal road accidents occur on hilly roads</a:t>
            </a:r>
          </a:p>
        </p:txBody>
      </p:sp>
      <p:sp>
        <p:nvSpPr>
          <p:cNvPr name="AutoShape 7" id="7"/>
          <p:cNvSpPr/>
          <p:nvPr/>
        </p:nvSpPr>
        <p:spPr>
          <a:xfrm>
            <a:off x="5674647" y="1876425"/>
            <a:ext cx="10925920" cy="0"/>
          </a:xfrm>
          <a:prstGeom prst="line">
            <a:avLst/>
          </a:prstGeom>
          <a:ln cap="flat" w="38100">
            <a:solidFill>
              <a:srgbClr val="000000"/>
            </a:solidFill>
            <a:prstDash val="solid"/>
            <a:headEnd type="none" len="sm" w="sm"/>
            <a:tailEnd type="none" len="sm" w="sm"/>
          </a:ln>
        </p:spPr>
      </p:sp>
      <p:grpSp>
        <p:nvGrpSpPr>
          <p:cNvPr name="Group 8" id="8"/>
          <p:cNvGrpSpPr/>
          <p:nvPr/>
        </p:nvGrpSpPr>
        <p:grpSpPr>
          <a:xfrm rot="0">
            <a:off x="16083171" y="8492135"/>
            <a:ext cx="2204829" cy="1794865"/>
            <a:chOff x="0" y="0"/>
            <a:chExt cx="2939772" cy="2393154"/>
          </a:xfrm>
        </p:grpSpPr>
        <p:sp>
          <p:nvSpPr>
            <p:cNvPr name="AutoShape 9" id="9"/>
            <p:cNvSpPr/>
            <p:nvPr/>
          </p:nvSpPr>
          <p:spPr>
            <a:xfrm rot="0">
              <a:off x="0" y="0"/>
              <a:ext cx="2939772" cy="2393154"/>
            </a:xfrm>
            <a:prstGeom prst="rect">
              <a:avLst/>
            </a:prstGeom>
            <a:solidFill>
              <a:srgbClr val="1A548F"/>
            </a:solidFill>
          </p:spPr>
        </p:sp>
        <p:grpSp>
          <p:nvGrpSpPr>
            <p:cNvPr name="Group 10" id="10"/>
            <p:cNvGrpSpPr/>
            <p:nvPr/>
          </p:nvGrpSpPr>
          <p:grpSpPr>
            <a:xfrm rot="0">
              <a:off x="820065" y="1021554"/>
              <a:ext cx="1299642" cy="253764"/>
              <a:chOff x="0" y="0"/>
              <a:chExt cx="2198440" cy="429260"/>
            </a:xfrm>
          </p:grpSpPr>
          <p:sp>
            <p:nvSpPr>
              <p:cNvPr name="Freeform 11" id="11"/>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DAGEPDxAGew</dc:identifier>
  <dcterms:modified xsi:type="dcterms:W3CDTF">2011-08-01T06:04:30Z</dcterms:modified>
  <cp:revision>1</cp:revision>
  <dc:title>G13 Presentation</dc:title>
</cp:coreProperties>
</file>

<file path=docProps/thumbnail.jpeg>
</file>